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2.xml" ContentType="application/vnd.ms-office.chartstyle+xml"/>
  <Override PartName="/ppt/charts/colors2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78" r:id="rId2"/>
  </p:sldMasterIdLst>
  <p:notesMasterIdLst>
    <p:notesMasterId r:id="rId11"/>
  </p:notesMasterIdLst>
  <p:sldIdLst>
    <p:sldId id="383" r:id="rId3"/>
    <p:sldId id="1165" r:id="rId4"/>
    <p:sldId id="1167" r:id="rId5"/>
    <p:sldId id="1169" r:id="rId6"/>
    <p:sldId id="1172" r:id="rId7"/>
    <p:sldId id="1170" r:id="rId8"/>
    <p:sldId id="1173" r:id="rId9"/>
    <p:sldId id="1171" r:id="rId10"/>
  </p:sldIdLst>
  <p:sldSz cx="9144000" cy="6858000" type="screen4x3"/>
  <p:notesSz cx="6802438" cy="99345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พพ" id="{97F850CE-05ED-49E0-BF0C-03C02913A287}">
          <p14:sldIdLst>
            <p14:sldId id="383"/>
            <p14:sldId id="1165"/>
            <p14:sldId id="1167"/>
            <p14:sldId id="1169"/>
            <p14:sldId id="1172"/>
            <p14:sldId id="1170"/>
            <p14:sldId id="1173"/>
            <p14:sldId id="1171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BF7"/>
    <a:srgbClr val="0000FF"/>
    <a:srgbClr val="7373FF"/>
    <a:srgbClr val="D5B8EA"/>
    <a:srgbClr val="9DC3E6"/>
    <a:srgbClr val="FFE59B"/>
    <a:srgbClr val="AFDC7E"/>
    <a:srgbClr val="915E4D"/>
    <a:srgbClr val="BC8A6C"/>
    <a:srgbClr val="F6EF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11" autoAdjust="0"/>
    <p:restoredTop sz="95118" autoAdjust="0"/>
  </p:normalViewPr>
  <p:slideViewPr>
    <p:cSldViewPr snapToGrid="0">
      <p:cViewPr>
        <p:scale>
          <a:sx n="95" d="100"/>
          <a:sy n="95" d="100"/>
        </p:scale>
        <p:origin x="-912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ผลการดำเนินงาน</c:v>
                </c:pt>
              </c:strCache>
            </c:strRef>
          </c:tx>
          <c:spPr>
            <a:ln w="22225" cap="rnd" cmpd="sng" algn="ctr">
              <a:solidFill>
                <a:prstClr val="black"/>
              </a:solidFill>
              <a:round/>
            </a:ln>
            <a:effectLst/>
          </c:spPr>
          <c:marker>
            <c:symbol val="none"/>
          </c:marker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A-5CAC-40C1-A908-F96D4184DE99}"/>
              </c:ext>
            </c:extLst>
          </c:dPt>
          <c:dPt>
            <c:idx val="5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27DD-41A6-8C19-B87830670DE3}"/>
              </c:ext>
            </c:extLst>
          </c:dPt>
          <c:dPt>
            <c:idx val="6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27DD-41A6-8C19-B87830670DE3}"/>
              </c:ext>
            </c:extLst>
          </c:dPt>
          <c:dLbls>
            <c:dLbl>
              <c:idx val="0"/>
              <c:layout>
                <c:manualLayout>
                  <c:x val="-8.1356974203954935E-2"/>
                  <c:y val="-2.82772791319988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CAC-40C1-A908-F96D4184DE99}"/>
                </c:ext>
              </c:extLst>
            </c:dLbl>
            <c:dLbl>
              <c:idx val="1"/>
              <c:layout>
                <c:manualLayout>
                  <c:x val="-8.9307799289872369E-2"/>
                  <c:y val="-3.7703038842665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CAC-40C1-A908-F96D4184DE99}"/>
                </c:ext>
              </c:extLst>
            </c:dLbl>
            <c:dLbl>
              <c:idx val="2"/>
              <c:layout>
                <c:manualLayout>
                  <c:x val="-8.1356974203954935E-2"/>
                  <c:y val="-4.24159186979982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CAC-40C1-A908-F96D4184DE99}"/>
                </c:ext>
              </c:extLst>
            </c:dLbl>
            <c:dLbl>
              <c:idx val="3"/>
              <c:layout>
                <c:manualLayout>
                  <c:x val="-8.1356974203955018E-2"/>
                  <c:y val="-3.29901589873319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CAC-40C1-A908-F96D4184DE99}"/>
                </c:ext>
              </c:extLst>
            </c:dLbl>
            <c:dLbl>
              <c:idx val="4"/>
              <c:layout>
                <c:manualLayout>
                  <c:x val="-9.3283211832831087E-2"/>
                  <c:y val="-3.77030388426651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CAC-40C1-A908-F96D4184DE99}"/>
                </c:ext>
              </c:extLst>
            </c:dLbl>
            <c:dLbl>
              <c:idx val="5"/>
              <c:layout>
                <c:manualLayout>
                  <c:x val="-8.5332386746913652E-2"/>
                  <c:y val="-4.24159186979982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7DD-41A6-8C19-B87830670DE3}"/>
                </c:ext>
              </c:extLst>
            </c:dLbl>
            <c:dLbl>
              <c:idx val="6"/>
              <c:layout>
                <c:manualLayout>
                  <c:x val="-4.8074945604148454E-2"/>
                  <c:y val="-3.29901589873319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7DD-41A6-8C19-B87830670DE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Sheet1!$A$2:$A$8</c:f>
              <c:numCache>
                <c:formatCode>General</c:formatCode>
                <c:ptCount val="7"/>
                <c:pt idx="0">
                  <c:v>2558</c:v>
                </c:pt>
                <c:pt idx="1">
                  <c:v>2559</c:v>
                </c:pt>
                <c:pt idx="2">
                  <c:v>2560</c:v>
                </c:pt>
                <c:pt idx="3">
                  <c:v>2561</c:v>
                </c:pt>
                <c:pt idx="4">
                  <c:v>2562</c:v>
                </c:pt>
                <c:pt idx="5">
                  <c:v>2563</c:v>
                </c:pt>
                <c:pt idx="6">
                  <c:v>2564</c:v>
                </c:pt>
              </c:numCache>
            </c:numRef>
          </c:cat>
          <c:val>
            <c:numRef>
              <c:f>Sheet1!$B$2:$B$8</c:f>
              <c:numCache>
                <c:formatCode>General</c:formatCode>
                <c:ptCount val="7"/>
                <c:pt idx="0">
                  <c:v>12.73</c:v>
                </c:pt>
                <c:pt idx="1">
                  <c:v>13.89</c:v>
                </c:pt>
                <c:pt idx="2">
                  <c:v>14.15</c:v>
                </c:pt>
                <c:pt idx="3">
                  <c:v>15.11</c:v>
                </c:pt>
                <c:pt idx="4">
                  <c:v>16.420000000000002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C702-44E4-BD67-0D9BBDD0049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marker val="1"/>
        <c:smooth val="0"/>
        <c:axId val="278114688"/>
        <c:axId val="278116224"/>
      </c:lineChart>
      <c:catAx>
        <c:axId val="278114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8116224"/>
        <c:crosses val="autoZero"/>
        <c:auto val="1"/>
        <c:lblAlgn val="ctr"/>
        <c:lblOffset val="100"/>
        <c:noMultiLvlLbl val="0"/>
      </c:catAx>
      <c:valAx>
        <c:axId val="278116224"/>
        <c:scaling>
          <c:orientation val="minMax"/>
          <c:max val="20"/>
          <c:min val="11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8114688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>
      <a:solidFill>
        <a:schemeClr val="accent3">
          <a:shade val="50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2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47723" cy="498453"/>
          </a:xfrm>
          <a:prstGeom prst="rect">
            <a:avLst/>
          </a:prstGeom>
        </p:spPr>
        <p:txBody>
          <a:bodyPr vert="horz" lIns="91493" tIns="45747" rIns="91493" bIns="4574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3143" y="3"/>
            <a:ext cx="2947723" cy="498453"/>
          </a:xfrm>
          <a:prstGeom prst="rect">
            <a:avLst/>
          </a:prstGeom>
        </p:spPr>
        <p:txBody>
          <a:bodyPr vert="horz" lIns="91493" tIns="45747" rIns="91493" bIns="45747" rtlCol="0"/>
          <a:lstStyle>
            <a:lvl1pPr algn="r">
              <a:defRPr sz="1200"/>
            </a:lvl1pPr>
          </a:lstStyle>
          <a:p>
            <a:fld id="{93443FB8-5378-449A-B6B7-BCB2941082FB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65638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93" tIns="45747" rIns="91493" bIns="4574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245" y="4781016"/>
            <a:ext cx="5441950" cy="3911739"/>
          </a:xfrm>
          <a:prstGeom prst="rect">
            <a:avLst/>
          </a:prstGeom>
        </p:spPr>
        <p:txBody>
          <a:bodyPr vert="horz" lIns="91493" tIns="45747" rIns="91493" bIns="4574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6123"/>
            <a:ext cx="2947723" cy="498452"/>
          </a:xfrm>
          <a:prstGeom prst="rect">
            <a:avLst/>
          </a:prstGeom>
        </p:spPr>
        <p:txBody>
          <a:bodyPr vert="horz" lIns="91493" tIns="45747" rIns="91493" bIns="4574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3143" y="9436123"/>
            <a:ext cx="2947723" cy="498452"/>
          </a:xfrm>
          <a:prstGeom prst="rect">
            <a:avLst/>
          </a:prstGeom>
        </p:spPr>
        <p:txBody>
          <a:bodyPr vert="horz" lIns="91493" tIns="45747" rIns="91493" bIns="45747" rtlCol="0" anchor="b"/>
          <a:lstStyle>
            <a:lvl1pPr algn="r">
              <a:defRPr sz="1200"/>
            </a:lvl1pPr>
          </a:lstStyle>
          <a:p>
            <a:fld id="{A36B8317-D5B7-4432-8338-2F0714D35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855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011943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8764046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8012789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2791233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381724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4C4E-CB83-4BB7-93EE-8AF7DE8DCF75}" type="datetime1">
              <a:rPr lang="th-TH" smtClean="0"/>
              <a:t>19/06/63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97590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5B77-4431-4316-BA07-118CF2C4A511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A9F2-2492-46A5-87B6-CCF9E90923B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866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5B77-4431-4316-BA07-118CF2C4A511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A9F2-2492-46A5-87B6-CCF9E90923B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4252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5B77-4431-4316-BA07-118CF2C4A511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A9F2-2492-46A5-87B6-CCF9E90923B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5528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5B77-4431-4316-BA07-118CF2C4A511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A9F2-2492-46A5-87B6-CCF9E90923B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1942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5B77-4431-4316-BA07-118CF2C4A511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A9F2-2492-46A5-87B6-CCF9E90923B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880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5B77-4431-4316-BA07-118CF2C4A511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A9F2-2492-46A5-87B6-CCF9E90923B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49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ECEFC-CA58-47EF-9B25-F68FBD944BB0}" type="datetime1">
              <a:rPr lang="th-TH" smtClean="0"/>
              <a:t>19/06/63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11669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828A2-9732-43E0-8F70-97C6A2EA909B}" type="datetime1">
              <a:rPr lang="th-TH" smtClean="0"/>
              <a:t>19/06/63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41903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5">
            <a:extLst>
              <a:ext uri="{FF2B5EF4-FFF2-40B4-BE49-F238E27FC236}">
                <a16:creationId xmlns="" xmlns:a16="http://schemas.microsoft.com/office/drawing/2014/main" id="{7D7BE9B3-48B5-49DF-B57B-2CB697899BBE}"/>
              </a:ext>
            </a:extLst>
          </p:cNvPr>
          <p:cNvSpPr txBox="1">
            <a:spLocks/>
          </p:cNvSpPr>
          <p:nvPr userDrawn="1"/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th-TH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9">
            <a:extLst>
              <a:ext uri="{FF2B5EF4-FFF2-40B4-BE49-F238E27FC236}">
                <a16:creationId xmlns="" xmlns:a16="http://schemas.microsoft.com/office/drawing/2014/main" id="{1010C4F5-F6FB-4C6D-87E5-EEA88409EF0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467" y="43949"/>
            <a:ext cx="9139533" cy="620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 lIns="91373" tIns="45688" rIns="91373" bIns="45688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2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2" name="Line 31">
            <a:extLst>
              <a:ext uri="{FF2B5EF4-FFF2-40B4-BE49-F238E27FC236}">
                <a16:creationId xmlns="" xmlns:a16="http://schemas.microsoft.com/office/drawing/2014/main" id="{9CD8D59D-8DED-4B3D-8BD4-433B45C8C5F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680521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2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3" name="Line 31">
            <a:extLst>
              <a:ext uri="{FF2B5EF4-FFF2-40B4-BE49-F238E27FC236}">
                <a16:creationId xmlns="" xmlns:a16="http://schemas.microsoft.com/office/drawing/2014/main" id="{F522427E-0F71-454C-8A2A-1F6D1FBC2D32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19813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2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="" xmlns:a16="http://schemas.microsoft.com/office/drawing/2014/main" id="{5EA99861-5C58-4404-BBF5-51BCDBE5C4A8}"/>
              </a:ext>
            </a:extLst>
          </p:cNvPr>
          <p:cNvSpPr txBox="1">
            <a:spLocks/>
          </p:cNvSpPr>
          <p:nvPr userDrawn="1"/>
        </p:nvSpPr>
        <p:spPr>
          <a:xfrm>
            <a:off x="82550" y="191022"/>
            <a:ext cx="7842250" cy="381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="" xmlns:a16="http://schemas.microsoft.com/office/drawing/2014/main" id="{721B838F-37EA-48F6-A8EF-CA0FC96BE4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5194" y="80928"/>
            <a:ext cx="606256" cy="50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221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31"/>
          <p:cNvSpPr>
            <a:spLocks noChangeShapeType="1"/>
          </p:cNvSpPr>
          <p:nvPr userDrawn="1"/>
        </p:nvSpPr>
        <p:spPr bwMode="auto">
          <a:xfrm>
            <a:off x="0" y="4475361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467" y="3286539"/>
            <a:ext cx="9144000" cy="101542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>
                <a:solidFill>
                  <a:srgbClr val="2E2E9C"/>
                </a:solidFill>
              </a:rPr>
              <a:t>เพื่อประโยชน์สุขของประชาชน ตามหลัก</a:t>
            </a:r>
            <a:r>
              <a:rPr lang="th-TH" sz="2800" b="1" dirty="0" err="1">
                <a:solidFill>
                  <a:srgbClr val="2E2E9C"/>
                </a:solidFill>
              </a:rPr>
              <a:t>ธรรมาภิ</a:t>
            </a:r>
            <a:r>
              <a:rPr lang="th-TH" sz="2800" b="1" dirty="0">
                <a:solidFill>
                  <a:srgbClr val="2E2E9C"/>
                </a:solidFill>
              </a:rPr>
              <a:t>บาล</a:t>
            </a:r>
            <a:endParaRPr lang="en-US" sz="2800" b="1" dirty="0">
              <a:solidFill>
                <a:srgbClr val="2E2E9C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2000" b="1" dirty="0">
                <a:solidFill>
                  <a:srgbClr val="2E2E9C"/>
                </a:solidFill>
              </a:rPr>
              <a:t>BETTER GOVERNANCE, HAPPIER CITIZENS</a:t>
            </a:r>
            <a:endParaRPr lang="th-TH" sz="4000" b="1" dirty="0">
              <a:solidFill>
                <a:srgbClr val="2E2E9C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3414" y="2092967"/>
            <a:ext cx="1302570" cy="1095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741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5B77-4431-4316-BA07-118CF2C4A511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A9F2-2492-46A5-87B6-CCF9E90923B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250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5B77-4431-4316-BA07-118CF2C4A511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A9F2-2492-46A5-87B6-CCF9E90923B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87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5B77-4431-4316-BA07-118CF2C4A511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A9F2-2492-46A5-87B6-CCF9E90923B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957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5B77-4431-4316-BA07-118CF2C4A511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A9F2-2492-46A5-87B6-CCF9E90923B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595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D8C28-4A14-467A-BA64-F91F8AD91F97}" type="datetime1">
              <a:rPr lang="th-TH" smtClean="0"/>
              <a:t>19/06/63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55109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7D103AA-8845-4AAA-8DCD-945F174AEA28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7" name="Rectangle 9"/>
          <p:cNvSpPr>
            <a:spLocks noChangeArrowheads="1"/>
          </p:cNvSpPr>
          <p:nvPr userDrawn="1"/>
        </p:nvSpPr>
        <p:spPr bwMode="auto">
          <a:xfrm>
            <a:off x="4467" y="43949"/>
            <a:ext cx="9139533" cy="620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none" lIns="91373" tIns="45688" rIns="91373" bIns="45688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8" name="Line 31"/>
          <p:cNvSpPr>
            <a:spLocks noChangeShapeType="1"/>
          </p:cNvSpPr>
          <p:nvPr userDrawn="1"/>
        </p:nvSpPr>
        <p:spPr bwMode="auto">
          <a:xfrm>
            <a:off x="0" y="680521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9" name="Line 31"/>
          <p:cNvSpPr>
            <a:spLocks noChangeShapeType="1"/>
          </p:cNvSpPr>
          <p:nvPr userDrawn="1"/>
        </p:nvSpPr>
        <p:spPr bwMode="auto">
          <a:xfrm>
            <a:off x="0" y="19813"/>
            <a:ext cx="9148467" cy="0"/>
          </a:xfrm>
          <a:prstGeom prst="line">
            <a:avLst/>
          </a:prstGeom>
          <a:noFill/>
          <a:ln w="76200">
            <a:solidFill>
              <a:srgbClr val="003399"/>
            </a:solidFill>
            <a:round/>
            <a:headEnd/>
            <a:tailEnd/>
          </a:ln>
          <a:effec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82550" y="191022"/>
            <a:ext cx="7842250" cy="381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5194" y="80928"/>
            <a:ext cx="606256" cy="50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871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91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75B77-4431-4316-BA07-118CF2C4A511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19/06/63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7A9F2-2492-46A5-87B6-CCF9E90923B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891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 bwMode="gray">
          <a:xfrm>
            <a:off x="99305" y="777428"/>
            <a:ext cx="6412097" cy="369654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7200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fontAlgn="base">
              <a:spcAft>
                <a:spcPts val="600"/>
              </a:spcAft>
              <a:defRPr/>
            </a:pPr>
            <a:r>
              <a:rPr lang="en-US" sz="12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th-TH" sz="12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สัดส่วนการใช้พลังงานทดแทนต่อปริมาณการใช้พลังงานขั้นสุดท้ายเพิ่มขึ้น </a:t>
            </a:r>
            <a:endParaRPr lang="en-US" sz="12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37995" y="1133382"/>
            <a:ext cx="14738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คำอธิบาย</a:t>
            </a:r>
          </a:p>
        </p:txBody>
      </p:sp>
      <p:graphicFrame>
        <p:nvGraphicFramePr>
          <p:cNvPr id="49" name="Table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904654"/>
              </p:ext>
            </p:extLst>
          </p:nvPr>
        </p:nvGraphicFramePr>
        <p:xfrm>
          <a:off x="197571" y="3554553"/>
          <a:ext cx="5595603" cy="649605"/>
        </p:xfrm>
        <a:graphic>
          <a:graphicData uri="http://schemas.openxmlformats.org/drawingml/2006/table">
            <a:tbl>
              <a:tblPr firstRow="1"/>
              <a:tblGrid>
                <a:gridCol w="17283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5112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1203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1203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51128">
                  <a:extLst>
                    <a:ext uri="{9D8B030D-6E8A-4147-A177-3AD203B41FA5}">
                      <a16:colId xmlns:a16="http://schemas.microsoft.com/office/drawing/2014/main" xmlns="" val="4041828440"/>
                    </a:ext>
                  </a:extLst>
                </a:gridCol>
                <a:gridCol w="740977">
                  <a:extLst>
                    <a:ext uri="{9D8B030D-6E8A-4147-A177-3AD203B41FA5}">
                      <a16:colId xmlns:a16="http://schemas.microsoft.com/office/drawing/2014/main" xmlns="" val="41613161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vl="0" algn="ctr"/>
                      <a:r>
                        <a:rPr lang="th-TH" sz="900" b="1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ปีงบประมาณ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900" b="1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ปี</a:t>
                      </a:r>
                      <a:r>
                        <a:rPr lang="th-TH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2558</a:t>
                      </a:r>
                      <a:b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900" b="1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ปี</a:t>
                      </a:r>
                      <a:r>
                        <a:rPr lang="th-TH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2559 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1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ปี</a:t>
                      </a:r>
                      <a:r>
                        <a:rPr lang="en-US" sz="900" b="1" baseline="0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2560 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ปี </a:t>
                      </a: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2561 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ปี </a:t>
                      </a: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2562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20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b="1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ผลการดำเนินงาน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1000" b="1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(ร้อยละ)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12.73</a:t>
                      </a: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13.89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14.15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15.11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16.42</a:t>
                      </a:r>
                      <a:endParaRPr kumimoji="0" lang="th-TH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163129" y="3216057"/>
            <a:ext cx="16608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ข้อมูลพื้นฐาน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0" y="62144"/>
            <a:ext cx="81579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th-TH" sz="1600" b="1" dirty="0">
                <a:latin typeface="Tahoma" pitchFamily="34" charset="0"/>
                <a:cs typeface="Tahoma" pitchFamily="34" charset="0"/>
              </a:rPr>
              <a:t>ตัวชี้วัด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กรมพัฒนาพลังงานทดแทนและอนุรักษ์พลังงาน</a:t>
            </a:r>
          </a:p>
          <a:p>
            <a:pPr lvl="0">
              <a:defRPr/>
            </a:pPr>
            <a:r>
              <a:rPr lang="th-TH" sz="1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ตามมาตรการปรับปรุงประสิทธิภาพในการปฏิบัติราชการ ประจำปีงบประมาณ พ.ศ. </a:t>
            </a:r>
            <a:r>
              <a:rPr lang="en-US" sz="1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256</a:t>
            </a:r>
            <a:r>
              <a:rPr lang="th-TH" sz="1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170414"/>
              </p:ext>
            </p:extLst>
          </p:nvPr>
        </p:nvGraphicFramePr>
        <p:xfrm>
          <a:off x="224390" y="4634407"/>
          <a:ext cx="5495580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3834">
                  <a:extLst>
                    <a:ext uri="{9D8B030D-6E8A-4147-A177-3AD203B41FA5}">
                      <a16:colId xmlns:a16="http://schemas.microsoft.com/office/drawing/2014/main" xmlns="" val="1661457189"/>
                    </a:ext>
                  </a:extLst>
                </a:gridCol>
                <a:gridCol w="1932197">
                  <a:extLst>
                    <a:ext uri="{9D8B030D-6E8A-4147-A177-3AD203B41FA5}">
                      <a16:colId xmlns:a16="http://schemas.microsoft.com/office/drawing/2014/main" xmlns="" val="2395773697"/>
                    </a:ext>
                  </a:extLst>
                </a:gridCol>
                <a:gridCol w="1899549">
                  <a:extLst>
                    <a:ext uri="{9D8B030D-6E8A-4147-A177-3AD203B41FA5}">
                      <a16:colId xmlns:a16="http://schemas.microsoft.com/office/drawing/2014/main" xmlns="" val="2019525282"/>
                    </a:ext>
                  </a:extLst>
                </a:gridCol>
              </a:tblGrid>
              <a:tr h="198238"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เป้าหมายขั้นต้น (50)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เป้าหมายมาตรฐาน (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75</a:t>
                      </a:r>
                      <a:r>
                        <a:rPr lang="th-TH" sz="10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เป้าหมายขั้นสูง (100)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33969053"/>
                  </a:ext>
                </a:extLst>
              </a:tr>
              <a:tr h="408866">
                <a:tc>
                  <a:txBody>
                    <a:bodyPr/>
                    <a:lstStyle/>
                    <a:p>
                      <a:pPr algn="ctr"/>
                      <a:endParaRPr lang="en-US" sz="900" i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th-TH" sz="900" i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900" i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16.42</a:t>
                      </a:r>
                    </a:p>
                    <a:p>
                      <a:pPr algn="ctr"/>
                      <a:endParaRPr lang="th-TH" sz="900" i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None/>
                      </a:pP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16.59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17.34</a:t>
                      </a:r>
                      <a:endParaRPr lang="en-US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4745697"/>
                  </a:ext>
                </a:extLst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163129" y="4322827"/>
            <a:ext cx="2005911" cy="26161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เกณฑ์การประเมิน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19970" y="5245458"/>
            <a:ext cx="3454076" cy="261590"/>
          </a:xfrm>
          <a:prstGeom prst="rect">
            <a:avLst/>
          </a:prstGeom>
          <a:noFill/>
        </p:spPr>
        <p:txBody>
          <a:bodyPr wrap="square" lIns="91423" tIns="45710" rIns="91423" bIns="45710" rtlCol="0">
            <a:spAutoFit/>
          </a:bodyPr>
          <a:lstStyle/>
          <a:p>
            <a:pPr marL="0" marR="0" lvl="0" indent="0" algn="l" defTabSz="9142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ประโยชน์ที่คาดว่าประชาชนจะได้รับ</a:t>
            </a:r>
          </a:p>
        </p:txBody>
      </p:sp>
      <p:graphicFrame>
        <p:nvGraphicFramePr>
          <p:cNvPr id="26" name="ตาราง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638444"/>
              </p:ext>
            </p:extLst>
          </p:nvPr>
        </p:nvGraphicFramePr>
        <p:xfrm>
          <a:off x="5790217" y="5523921"/>
          <a:ext cx="3302691" cy="1257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26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046356">
                <a:tc>
                  <a:txBody>
                    <a:bodyPr/>
                    <a:lstStyle/>
                    <a:p>
                      <a:pPr marL="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85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ประชาชนในประเทศหันมาใช้ผลผลิตทางธรรมชาติที่ผลิตได้เองทดแทนการนำเข้าน้ำมันเชื้อเพลิงต่างประเทศ จะส่งผลให้ผลผลิตทางการเกษตรมีมูลค่าสูงขึ้น เศษเหลือจากการผลิตพืชอาหาร อาทิ แกลบ และชานอ้อย สามารถนำมาผลิตเป็นพลังงานทดแทนได้ทั้งสิ้น สามารถสร้างรายได้ทางการเกษตรภายในประเทศและการใช้ พลังงานทดแทนช่วยลดมลพิษที่เกิดจากใช้พลังงานเชื้อเพลิงที่ได้จากฟอสซิล อีกทั้งสามารถใช้พลังงานทดแทนมาช่วยอำนวยความสะดวกในด้านการจัดหาสาธารณูปโภคได้ เช่น การผลิตไฟฟ้าใช้ภายในชุมชนจากพลังงานแสงอาทิตย์ ทำให้ประหยัดค่าใช้จ่ายของประชาชนในพื้นที่นั้น ๆ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27" name="ตาราง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5548964"/>
              </p:ext>
            </p:extLst>
          </p:nvPr>
        </p:nvGraphicFramePr>
        <p:xfrm>
          <a:off x="198373" y="1376858"/>
          <a:ext cx="5706480" cy="17868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64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786823">
                <a:tc>
                  <a:txBody>
                    <a:bodyPr/>
                    <a:lstStyle/>
                    <a:p>
                      <a:pPr marL="0" marR="0" lvl="0" indent="17780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ตามที่ประเทศไทยมีแผนพัฒนาพลังงานทดแทนและพลังงานทางเลือก พ.ศ. 2558-2579 ซึ่งได้กำหนดเป้าหมายการพัฒนาพลังงานทดแทนเป็น 3 กลุ่มหลัก ประกอบด้วยการผลิตไฟฟ้า การผลิตพลังงานความร้อน และการผลิตเชื้อเพลิงชีวภาพ โดยกำหนดเป้าหมายให้มีการใช้พลังงานทดแทนเป็นร้อยละ 30 ภายในปี 2579 โดยได้มีกำหนดเป้าหมายสัดส่วนการใช้พลังงานทดแทน ณ สิ้นปี 25</a:t>
                      </a:r>
                      <a:r>
                        <a:rPr lang="en-US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</a:t>
                      </a:r>
                      <a:r>
                        <a:rPr lang="th-TH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 ไว้ที่</a:t>
                      </a:r>
                      <a:br>
                        <a:rPr lang="th-TH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ร้อยละ 16.59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8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•</a:t>
                      </a:r>
                      <a:r>
                        <a:rPr lang="th-TH" sz="800" b="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8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เป้าหมายแผนพัฒนาพลังงานทดแทนและพลังงานทางเลือก พ.ศ. 2558 – 2579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885886"/>
              </p:ext>
            </p:extLst>
          </p:nvPr>
        </p:nvGraphicFramePr>
        <p:xfrm>
          <a:off x="274236" y="2112845"/>
          <a:ext cx="5515981" cy="483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05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836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449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4441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4493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4441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4493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43913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46252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43682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449677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240030"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th-TH" sz="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ปี</a:t>
                      </a:r>
                      <a:endParaRPr lang="en-US" sz="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2559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2560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2561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2562</a:t>
                      </a:r>
                    </a:p>
                  </a:txBody>
                  <a:tcPr marL="68580" marR="68580" marT="0" marB="0" anchor="ctr"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2563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2564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2565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2566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2567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2568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0030"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th-TH" sz="8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เป้าหมายตามแผนฯ</a:t>
                      </a:r>
                      <a:endParaRPr lang="en-US" sz="8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</a:t>
                      </a:r>
                      <a:r>
                        <a:rPr lang="th-TH" sz="8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</a:t>
                      </a: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13.83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14.48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15.10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15.74</a:t>
                      </a:r>
                    </a:p>
                  </a:txBody>
                  <a:tcPr marL="68580" marR="68580" marT="0" marB="0" anchor="ctr"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16.59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17.34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18.49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19.27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20.09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20.79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800002"/>
              </p:ext>
            </p:extLst>
          </p:nvPr>
        </p:nvGraphicFramePr>
        <p:xfrm>
          <a:off x="265326" y="2667826"/>
          <a:ext cx="5527848" cy="462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226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365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647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1814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0547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0547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0547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40547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44349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405477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422362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401148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231140"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th-TH" sz="7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ปี</a:t>
                      </a:r>
                      <a:endParaRPr lang="en-US" sz="7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2569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2570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2571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2572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2573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2574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2575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2576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2577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2578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b="1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2579</a:t>
                      </a:r>
                    </a:p>
                  </a:txBody>
                  <a:tcPr marL="68580" marR="68580" marT="0" marB="0" anchor="ctr"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1140"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th-TH" sz="7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เป้าหมายตามแผนฯ</a:t>
                      </a:r>
                    </a:p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</a:t>
                      </a:r>
                      <a:r>
                        <a:rPr lang="th-TH" sz="7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</a:t>
                      </a:r>
                      <a:r>
                        <a:rPr lang="en-US" sz="7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21.52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22.14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22.85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23.48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24.08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24.94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25.85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26.83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27.72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28.62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spcAft>
                          <a:spcPts val="0"/>
                        </a:spcAft>
                      </a:pPr>
                      <a:r>
                        <a:rPr lang="en-US" sz="700" b="0" u="sng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30.07</a:t>
                      </a:r>
                      <a:endParaRPr lang="en-US" sz="700" b="0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2366062010"/>
              </p:ext>
            </p:extLst>
          </p:nvPr>
        </p:nvGraphicFramePr>
        <p:xfrm>
          <a:off x="5930401" y="1430136"/>
          <a:ext cx="3159340" cy="2694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69033B5D-48BE-4CFD-9EE8-BBE107CBD757}"/>
              </a:ext>
            </a:extLst>
          </p:cNvPr>
          <p:cNvSpPr txBox="1"/>
          <p:nvPr/>
        </p:nvSpPr>
        <p:spPr>
          <a:xfrm>
            <a:off x="6364075" y="1547314"/>
            <a:ext cx="975626" cy="3078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7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ผลการดำเนินงาน</a:t>
            </a:r>
          </a:p>
          <a:p>
            <a:pPr algn="ctr"/>
            <a:r>
              <a:rPr lang="th-TH" sz="7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ตัวเลขยิ่งสูงยิ่งดี</a:t>
            </a:r>
            <a:endParaRPr lang="en-US" sz="7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7" name="Pentagon 43"/>
          <p:cNvSpPr/>
          <p:nvPr/>
        </p:nvSpPr>
        <p:spPr>
          <a:xfrm>
            <a:off x="7162316" y="815559"/>
            <a:ext cx="1107286" cy="320908"/>
          </a:xfrm>
          <a:prstGeom prst="homePlate">
            <a:avLst>
              <a:gd name="adj" fmla="val 39432"/>
            </a:avLst>
          </a:prstGeom>
          <a:solidFill>
            <a:srgbClr val="D9D9D9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ตัวชี้วัด</a:t>
            </a:r>
            <a:r>
              <a:rPr lang="th-TH" sz="11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เดิม</a:t>
            </a:r>
            <a:endParaRPr kumimoji="0" lang="th-TH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58" name="กลุ่ม 4">
            <a:extLst>
              <a:ext uri="{FF2B5EF4-FFF2-40B4-BE49-F238E27FC236}">
                <a16:creationId xmlns:a16="http://schemas.microsoft.com/office/drawing/2014/main" xmlns="" id="{DB138557-8662-4FAD-821C-CD5A37D171FD}"/>
              </a:ext>
            </a:extLst>
          </p:cNvPr>
          <p:cNvGrpSpPr>
            <a:grpSpLocks/>
          </p:cNvGrpSpPr>
          <p:nvPr/>
        </p:nvGrpSpPr>
        <p:grpSpPr bwMode="auto">
          <a:xfrm>
            <a:off x="8145346" y="684530"/>
            <a:ext cx="1107285" cy="615553"/>
            <a:chOff x="7012849" y="1983199"/>
            <a:chExt cx="1164188" cy="613365"/>
          </a:xfrm>
        </p:grpSpPr>
        <p:pic>
          <p:nvPicPr>
            <p:cNvPr id="59" name="Picture 1" descr="C:\Users\dathpan\Downloads\056aac9a306aef891367aae43a86394b.jpg">
              <a:extLst>
                <a:ext uri="{FF2B5EF4-FFF2-40B4-BE49-F238E27FC236}">
                  <a16:creationId xmlns:a16="http://schemas.microsoft.com/office/drawing/2014/main" xmlns="" id="{1C8FDC59-D490-4774-BD7B-919EAA3763C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19" t="8192" r="17099" b="14839"/>
            <a:stretch>
              <a:fillRect/>
            </a:stretch>
          </p:blipFill>
          <p:spPr bwMode="auto">
            <a:xfrm>
              <a:off x="7205524" y="1983199"/>
              <a:ext cx="742574" cy="613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0" name="TextBox 2">
              <a:extLst>
                <a:ext uri="{FF2B5EF4-FFF2-40B4-BE49-F238E27FC236}">
                  <a16:creationId xmlns:a16="http://schemas.microsoft.com/office/drawing/2014/main" xmlns="" id="{81B12B46-6918-4A5E-85F8-02480A1B65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12849" y="2155798"/>
              <a:ext cx="1164188" cy="3680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altLang="th-TH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น้ำหนัก</a:t>
              </a:r>
              <a:endParaRPr kumimoji="0" lang="en-US" altLang="th-TH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30</a:t>
              </a:r>
              <a:endParaRPr kumimoji="0" lang="th-TH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aphicFrame>
        <p:nvGraphicFramePr>
          <p:cNvPr id="39" name="ตาราง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035079"/>
              </p:ext>
            </p:extLst>
          </p:nvPr>
        </p:nvGraphicFramePr>
        <p:xfrm>
          <a:off x="175156" y="6469211"/>
          <a:ext cx="5483553" cy="2909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355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909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การรายงานผลรอบปีงบประมาณ พ.ศ. 2563 จะใช้ผลการดำเนินงานตั้งแต่ ต.ค.62 – มิ.ย.63</a:t>
                      </a:r>
                      <a:endParaRPr kumimoji="0" lang="th-TH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56" name="TextBox 55"/>
          <p:cNvSpPr txBox="1"/>
          <p:nvPr/>
        </p:nvSpPr>
        <p:spPr>
          <a:xfrm>
            <a:off x="163129" y="6200696"/>
            <a:ext cx="18255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1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เงื่อนไข</a:t>
            </a:r>
          </a:p>
        </p:txBody>
      </p:sp>
      <p:sp>
        <p:nvSpPr>
          <p:cNvPr id="61" name="5-Point Star 31">
            <a:extLst>
              <a:ext uri="{FF2B5EF4-FFF2-40B4-BE49-F238E27FC236}">
                <a16:creationId xmlns:a16="http://schemas.microsoft.com/office/drawing/2014/main" xmlns="" id="{384BD712-504D-4B4F-99D3-BD6B084D3BFF}"/>
              </a:ext>
            </a:extLst>
          </p:cNvPr>
          <p:cNvSpPr/>
          <p:nvPr/>
        </p:nvSpPr>
        <p:spPr>
          <a:xfrm>
            <a:off x="8273743" y="2269004"/>
            <a:ext cx="152702" cy="123415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62" name="5-Point Star 31">
            <a:extLst>
              <a:ext uri="{FF2B5EF4-FFF2-40B4-BE49-F238E27FC236}">
                <a16:creationId xmlns:a16="http://schemas.microsoft.com/office/drawing/2014/main" xmlns="" id="{DD680489-B973-4CB7-BAB0-768012061DE2}"/>
              </a:ext>
            </a:extLst>
          </p:cNvPr>
          <p:cNvSpPr/>
          <p:nvPr/>
        </p:nvSpPr>
        <p:spPr>
          <a:xfrm>
            <a:off x="8681742" y="2095402"/>
            <a:ext cx="152702" cy="123415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63" name="5-Point Star 39">
            <a:extLst>
              <a:ext uri="{FF2B5EF4-FFF2-40B4-BE49-F238E27FC236}">
                <a16:creationId xmlns:a16="http://schemas.microsoft.com/office/drawing/2014/main" xmlns="" id="{35AB56EB-1FDF-4F8C-B4E7-78DE55829FE8}"/>
              </a:ext>
            </a:extLst>
          </p:cNvPr>
          <p:cNvSpPr/>
          <p:nvPr/>
        </p:nvSpPr>
        <p:spPr>
          <a:xfrm>
            <a:off x="5930401" y="4185145"/>
            <a:ext cx="127594" cy="123415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th-TH">
              <a:solidFill>
                <a:prstClr val="white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xmlns="" id="{31976FA2-BD15-4286-AEF7-DA406893DEB3}"/>
              </a:ext>
            </a:extLst>
          </p:cNvPr>
          <p:cNvSpPr/>
          <p:nvPr/>
        </p:nvSpPr>
        <p:spPr>
          <a:xfrm>
            <a:off x="6057995" y="4139283"/>
            <a:ext cx="31946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th-TH" sz="8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เป้าหมายตามแผน</a:t>
            </a:r>
            <a:r>
              <a:rPr lang="th-TH" sz="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พัฒนาพลังงานทดแทนและพลังงานทางเลือก  พ.ศ. 2558 – 2579</a:t>
            </a:r>
            <a:endParaRPr lang="th-TH" sz="8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3" name="ตาราง 9">
            <a:extLst>
              <a:ext uri="{FF2B5EF4-FFF2-40B4-BE49-F238E27FC236}">
                <a16:creationId xmlns:a16="http://schemas.microsoft.com/office/drawing/2014/main" xmlns="" id="{DA1898C0-750E-4A55-AC20-C0C7C93BF8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597609"/>
              </p:ext>
            </p:extLst>
          </p:nvPr>
        </p:nvGraphicFramePr>
        <p:xfrm>
          <a:off x="163129" y="5759109"/>
          <a:ext cx="549558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55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909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การกำหนดค่าเป้าหมายขั้นต่ำเป็นผลการดำเนินงานประจำปีงบประมาณ พ.ศ. 2562 (ณ กันยายน 2562)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th-TH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โดยคาดว่าจะรายงานผลในเดือนธันวาคม 2562</a:t>
                      </a:r>
                      <a:endParaRPr kumimoji="0" lang="th-TH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38322721-DC3D-44A2-83F5-5A84186A1946}"/>
              </a:ext>
            </a:extLst>
          </p:cNvPr>
          <p:cNvSpPr txBox="1"/>
          <p:nvPr/>
        </p:nvSpPr>
        <p:spPr>
          <a:xfrm>
            <a:off x="163129" y="5499647"/>
            <a:ext cx="18255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1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หมายเหตุ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26B5FB06-FE65-4B44-ADD5-60E9BADE5050}"/>
              </a:ext>
            </a:extLst>
          </p:cNvPr>
          <p:cNvSpPr txBox="1"/>
          <p:nvPr/>
        </p:nvSpPr>
        <p:spPr>
          <a:xfrm>
            <a:off x="8507434" y="1887645"/>
            <a:ext cx="47000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17.34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463F7031-642D-4F1E-96CC-FB57CE01CA36}"/>
              </a:ext>
            </a:extLst>
          </p:cNvPr>
          <p:cNvSpPr txBox="1"/>
          <p:nvPr/>
        </p:nvSpPr>
        <p:spPr>
          <a:xfrm>
            <a:off x="8078144" y="2045830"/>
            <a:ext cx="47000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16.59</a:t>
            </a:r>
          </a:p>
        </p:txBody>
      </p:sp>
      <p:sp>
        <p:nvSpPr>
          <p:cNvPr id="38" name="Slide Number Placeholder 1">
            <a:extLst>
              <a:ext uri="{FF2B5EF4-FFF2-40B4-BE49-F238E27FC236}">
                <a16:creationId xmlns:a16="http://schemas.microsoft.com/office/drawing/2014/main" xmlns="" id="{FDA79EEE-6AB3-45E2-B590-E7AB5F254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26644" y="6557514"/>
            <a:ext cx="2057400" cy="365125"/>
          </a:xfrm>
        </p:spPr>
        <p:txBody>
          <a:bodyPr/>
          <a:lstStyle/>
          <a:p>
            <a:pPr>
              <a:defRPr/>
            </a:pPr>
            <a:fld id="{C7D103AA-8845-4AAA-8DCD-945F174AEA28}" type="slidenum">
              <a:rPr lang="th-TH" sz="1000" smtClean="0">
                <a:solidFill>
                  <a:schemeClr val="tx1"/>
                </a:solidFill>
              </a:rPr>
              <a:pPr>
                <a:defRPr/>
              </a:pPr>
              <a:t>1</a:t>
            </a:fld>
            <a:endParaRPr lang="th-TH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171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" name="ตาราง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646382"/>
              </p:ext>
            </p:extLst>
          </p:nvPr>
        </p:nvGraphicFramePr>
        <p:xfrm>
          <a:off x="99301" y="1199955"/>
          <a:ext cx="8902009" cy="2636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020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84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คำอธิบาย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20443036"/>
                  </a:ext>
                </a:extLst>
              </a:tr>
              <a:tr h="967368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1000" b="0" spc="-2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ภายใต้ยุทธศาสตร์ชาติ</a:t>
                      </a:r>
                      <a:r>
                        <a:rPr lang="th-TH" sz="1000" b="0" spc="-20" baseline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แผนแม่บทภายใต้แผนยุทธศาสตร์ชาติ แผนปฏิรูปประเทศด้านพลังงาน ที่ส่งเสริมให้มีการพัฒนาโครงสร้างพื้นฐานด้านพลังงาน การส่งเสริมการผลิตไฟฟ้า</a:t>
                      </a:r>
                      <a:r>
                        <a:rPr lang="th-TH" sz="1000" b="0" baseline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จากพลังงานทดแทนและการสร้างการมีส่วนร่วมของประชาชนในการเสนอการก่อสร้างโรงไฟฟ้าชุมชน ซึ่งสอดคล้องกับแนวนโยบายพลังงานเพื่อทุกคน </a:t>
                      </a:r>
                      <a:r>
                        <a:rPr lang="en-US" sz="1000" b="0" baseline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(Energy for All)</a:t>
                      </a:r>
                      <a:r>
                        <a:rPr lang="th-TH" sz="1000" b="0" baseline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ของรัฐมนตรีว่าการกระทรวงพลังงาน ที่จะมีการส่งเสริมให้ประชาชนได้มีส่วนร่วมในการเป็นเจ้าของ และกระตุ้นเศรษฐกิจฐานรากด้วยพลังงาน จึงเกิดโครงการโรงไฟฟ้าชุมชนขึ้น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1000" b="0" baseline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โครงการโรงไฟฟ้าชุมชนเพื่อเศรษฐกิจฐานราก จะเป็นสัญญาประเภท </a:t>
                      </a:r>
                      <a:r>
                        <a:rPr lang="en-US" sz="1000" b="0" baseline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Non-Firm </a:t>
                      </a:r>
                      <a:r>
                        <a:rPr lang="th-TH" sz="1000" b="0" baseline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โดยใช้เชื้อเพลิงชีวมวล ก๊าซชีวภาพ </a:t>
                      </a:r>
                      <a:r>
                        <a:rPr lang="en-US" sz="1000" b="0" baseline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th-TH" sz="1000" b="0" baseline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น้ำเสีย</a:t>
                      </a:r>
                      <a:r>
                        <a:rPr lang="en-US" sz="1000" b="0" baseline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</a:t>
                      </a:r>
                      <a:r>
                        <a:rPr lang="th-TH" sz="1000" b="0" baseline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ของเสีย</a:t>
                      </a:r>
                      <a:r>
                        <a:rPr lang="en-US" sz="1000" b="0" baseline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 </a:t>
                      </a:r>
                      <a:r>
                        <a:rPr lang="th-TH" sz="1000" b="0" baseline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และก๊าซชีวภาพ </a:t>
                      </a:r>
                      <a:r>
                        <a:rPr lang="en-US" sz="1000" b="0" baseline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th-TH" sz="1000" b="0" baseline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พืชพลังงาน</a:t>
                      </a:r>
                      <a:r>
                        <a:rPr lang="en-US" sz="1000" b="0" baseline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r>
                        <a:rPr lang="th-TH" sz="1000" b="0" baseline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หรือ </a:t>
                      </a:r>
                      <a:r>
                        <a:rPr lang="en-US" sz="1000" b="0" baseline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Hybrid </a:t>
                      </a:r>
                      <a:r>
                        <a:rPr lang="th-TH" sz="1000" b="0" baseline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ร่วมกับพลังงานแสงอาทิตย์ ซึ่งสามารถใช้ระบบกักเก็บพลังงานร่วมด้วยได้ และห้ามใช้เชื้อเพลิง</a:t>
                      </a:r>
                      <a:r>
                        <a:rPr lang="th-TH" sz="1000" b="0" baseline="0" dirty="0" err="1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ฟอสซิล</a:t>
                      </a:r>
                      <a:r>
                        <a:rPr lang="th-TH" sz="1000" b="0" baseline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ช่วยในการผลิตไฟฟ้า ยกเว้นช่วงเริ่มต้นเดินเครื่องโดยมีรูปแบบของการร่วมทุน ประกอบด้วย </a:t>
                      </a:r>
                      <a:r>
                        <a:rPr lang="en-US" sz="1000" b="0" baseline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 </a:t>
                      </a:r>
                      <a:r>
                        <a:rPr lang="th-TH" sz="1000" b="0" baseline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กลุ่ม คือ </a:t>
                      </a:r>
                      <a:r>
                        <a:rPr lang="en-US" sz="1000" b="0" baseline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1)</a:t>
                      </a:r>
                      <a:r>
                        <a:rPr lang="th-TH" sz="1000" b="0" baseline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กลุ่มผู้เสนอโครงการ </a:t>
                      </a:r>
                      <a:r>
                        <a:rPr lang="en-US" sz="1000" b="0" baseline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th-TH" sz="1000" b="0" baseline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ภาคเอกชนหรือภาคเอกชนร่วมกับองค์กรของรัฐ</a:t>
                      </a:r>
                      <a:r>
                        <a:rPr lang="en-US" sz="1000" b="0" baseline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 </a:t>
                      </a:r>
                      <a:r>
                        <a:rPr lang="th-TH" sz="1000" b="0" baseline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และ </a:t>
                      </a:r>
                      <a:r>
                        <a:rPr lang="en-US" sz="1000" b="0" baseline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2) </a:t>
                      </a:r>
                      <a:r>
                        <a:rPr lang="th-TH" sz="1000" b="0" baseline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กลุ่มวิสาหกิจชุมชน </a:t>
                      </a:r>
                      <a:r>
                        <a:rPr lang="en-US" sz="1000" b="0" baseline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th-TH" sz="1000" b="0" baseline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มีสมาชิก</a:t>
                      </a:r>
                      <a:r>
                        <a:rPr lang="en-US" sz="1000" b="0" baseline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/>
                      </a:r>
                      <a:br>
                        <a:rPr lang="en-US" sz="1000" b="0" baseline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1000" b="0" baseline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ไม่น้อยกว่า </a:t>
                      </a:r>
                      <a:r>
                        <a:rPr lang="en-US" sz="1000" b="0" baseline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 </a:t>
                      </a:r>
                      <a:r>
                        <a:rPr lang="th-TH" sz="1000" b="0" baseline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ครัวเรือน</a:t>
                      </a:r>
                      <a:r>
                        <a:rPr lang="en-US" sz="1000" b="0" baseline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r>
                        <a:rPr lang="th-TH" sz="1000" b="0" baseline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และมีส่วนแบ่งจากรายได้ที่เกิดจากการจำหน่ายไฟฟ้าที่ยังไม่ได้หักค่าใช้จ่ายใด ๆ ทั้งสิ้น ให้กับกองทุนหมู่บ้านที่อยู่ในพื้นที่พัฒนาหรือฟื้นฟูท้องถิ่นของโรงไฟฟ้านั้น ๆ ซึ่งจะช่วยให้เกิดการสร้างงาน สร้างรายได้ กระตุ้นเศรษฐกิจฐานราก และการใช้วัตถุดิบจากพื้นที่ รวมถึงเศษวัสดุเหลือใช้ให้เกิดประโยชน์สูงสุดที่จะช่วยลดการเผาทิ้ง และลดปัญหามลพิษ </a:t>
                      </a:r>
                      <a:r>
                        <a:rPr lang="en-US" sz="1000" b="0" baseline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PM2.5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10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โดยมี มติ คณะกรรมการนโยบายพลังงานแห่งชาติ 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th-TH" sz="1000" b="0" baseline="0" dirty="0" err="1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กพช</a:t>
                      </a:r>
                      <a:r>
                        <a:rPr lang="th-TH" sz="10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 </a:t>
                      </a:r>
                      <a:r>
                        <a:rPr lang="th-TH" sz="10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เห็นชอบในหลักการรับซื้อไฟฟ้าจากพลังงานหมุนเวียนและจะเปิดรับซื้อไฟฟ้า 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700 </a:t>
                      </a:r>
                      <a:r>
                        <a:rPr lang="th-TH" sz="10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เมกกะวัตต์ โดยพิจารณา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/>
                      </a:r>
                      <a:br>
                        <a:rPr lang="en-US" sz="10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10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รับซื้อจากโรงไฟฟ้า 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Quick Win </a:t>
                      </a:r>
                      <a:r>
                        <a:rPr lang="th-TH" sz="10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ที่ก่อสร้างแล้วเสร็จหรือใกล้จะแล้วเสร็จเข้าร่วมโครงการก่อนเป็นลำดับแรก </a:t>
                      </a:r>
                      <a:endParaRPr lang="en-US" sz="1000" b="0" baseline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1000" b="0" spc="-2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ทั้งนี้ อธิบดีกรมพัฒนาพลังงานทดแทนและอนุรักษ์พลังงาน </a:t>
                      </a:r>
                      <a:r>
                        <a:rPr lang="en-US" sz="1000" b="0" spc="-2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th-TH" sz="1000" b="0" spc="-20" baseline="0" dirty="0" err="1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พพ</a:t>
                      </a:r>
                      <a:r>
                        <a:rPr lang="th-TH" sz="1000" b="0" spc="-2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</a:t>
                      </a:r>
                      <a:r>
                        <a:rPr lang="en-US" sz="1000" b="0" spc="-2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r>
                        <a:rPr lang="th-TH" sz="1000" b="0" spc="-2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คาดว่าในเดือนธันวาคม พ.ศ. </a:t>
                      </a:r>
                      <a:r>
                        <a:rPr lang="en-US" sz="1000" b="0" spc="-2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2563 </a:t>
                      </a:r>
                      <a:r>
                        <a:rPr lang="th-TH" sz="1000" b="0" spc="-2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ในส่วนของกลุ่ม </a:t>
                      </a:r>
                      <a:r>
                        <a:rPr lang="en-US" sz="1000" b="0" spc="-2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Quick Win </a:t>
                      </a:r>
                      <a:r>
                        <a:rPr lang="th-TH" sz="1000" b="0" spc="-2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จะมีปริมาณรับซื้อไฟฟ้า </a:t>
                      </a:r>
                      <a:r>
                        <a:rPr lang="en-US" sz="1000" b="0" spc="-2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100 </a:t>
                      </a:r>
                      <a:r>
                        <a:rPr lang="th-TH" sz="1000" b="0" spc="-2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เมกะวัตต์ </a:t>
                      </a:r>
                      <a:r>
                        <a:rPr lang="th-TH" sz="10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ส่วนอีก 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600 </a:t>
                      </a:r>
                      <a:r>
                        <a:rPr lang="th-TH" sz="10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เมกะวัตต์ มีกำหนดจ่ายไฟฟ้าเข้าระบบภายในปี 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2564 </a:t>
                      </a:r>
                      <a:r>
                        <a:rPr lang="th-TH" sz="10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เป็นต้นไป เพื่อให้ครบเป้าหมายโครงการไฟฟ้าชุมชนเพื่อเศรษฐกิจฐานรากที่จะมีปริมาณการรับซื้อไฟฟ้ารวม 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700 </a:t>
                      </a:r>
                      <a:r>
                        <a:rPr lang="th-TH" sz="10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เมกกะวัตต์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26" name="ตาราง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432986"/>
              </p:ext>
            </p:extLst>
          </p:nvPr>
        </p:nvGraphicFramePr>
        <p:xfrm>
          <a:off x="99300" y="5241322"/>
          <a:ext cx="5764645" cy="7641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464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465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ประโยชน์ที่ประชาชนจะได้รับ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551155"/>
                  </a:ext>
                </a:extLst>
              </a:tr>
              <a:tr h="505041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th-TH" sz="9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ประเด็นนโยบายเร่งด่วนได้รับการผลักดันให้ดำเนินการ และเกิดผลลัพธ์ขึ้น</a:t>
                      </a:r>
                      <a:endParaRPr lang="en-US" sz="900" b="0" baseline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th-TH" sz="9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ประชาชนได้รับประโยชน์ในการดำเนินการ เช่น การกระตุ้นเศรษฐกิจฐานราก การกำหนดพื้นที่ตั้งโรงไฟฟ้า และร่วมบริหารจัดการโรงไฟฟ้า การลดปัญหามลพิษ </a:t>
                      </a:r>
                      <a:r>
                        <a:rPr lang="en-US" sz="9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PM 2.5 </a:t>
                      </a:r>
                      <a:r>
                        <a:rPr lang="th-TH" sz="9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และการใช้เศษวัสดุเหลือใช้ทางการเกษตรให้เกิดประโยชน์สูงสุด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34" name="Pentagon 43"/>
          <p:cNvSpPr/>
          <p:nvPr/>
        </p:nvSpPr>
        <p:spPr>
          <a:xfrm>
            <a:off x="7116646" y="824080"/>
            <a:ext cx="1095914" cy="320908"/>
          </a:xfrm>
          <a:prstGeom prst="homePlate">
            <a:avLst>
              <a:gd name="adj" fmla="val 39432"/>
            </a:avLst>
          </a:prstGeom>
          <a:solidFill>
            <a:srgbClr val="D9D9D9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ตัวชี้วัดใหม่ </a:t>
            </a:r>
          </a:p>
        </p:txBody>
      </p:sp>
      <p:grpSp>
        <p:nvGrpSpPr>
          <p:cNvPr id="31" name="กลุ่ม 4">
            <a:extLst>
              <a:ext uri="{FF2B5EF4-FFF2-40B4-BE49-F238E27FC236}">
                <a16:creationId xmlns:a16="http://schemas.microsoft.com/office/drawing/2014/main" xmlns="" id="{DB138557-8662-4FAD-821C-CD5A37D171FD}"/>
              </a:ext>
            </a:extLst>
          </p:cNvPr>
          <p:cNvGrpSpPr>
            <a:grpSpLocks/>
          </p:cNvGrpSpPr>
          <p:nvPr/>
        </p:nvGrpSpPr>
        <p:grpSpPr bwMode="auto">
          <a:xfrm>
            <a:off x="8104300" y="768258"/>
            <a:ext cx="1107285" cy="615553"/>
            <a:chOff x="7094187" y="1707729"/>
            <a:chExt cx="1164188" cy="613365"/>
          </a:xfrm>
        </p:grpSpPr>
        <p:pic>
          <p:nvPicPr>
            <p:cNvPr id="32" name="Picture 1" descr="C:\Users\dathpan\Downloads\056aac9a306aef891367aae43a86394b.jpg">
              <a:extLst>
                <a:ext uri="{FF2B5EF4-FFF2-40B4-BE49-F238E27FC236}">
                  <a16:creationId xmlns:a16="http://schemas.microsoft.com/office/drawing/2014/main" xmlns="" id="{1C8FDC59-D490-4774-BD7B-919EAA3763C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19" t="8192" r="17099" b="14839"/>
            <a:stretch>
              <a:fillRect/>
            </a:stretch>
          </p:blipFill>
          <p:spPr bwMode="auto">
            <a:xfrm>
              <a:off x="7286862" y="1707729"/>
              <a:ext cx="742574" cy="613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" name="TextBox 2">
              <a:extLst>
                <a:ext uri="{FF2B5EF4-FFF2-40B4-BE49-F238E27FC236}">
                  <a16:creationId xmlns:a16="http://schemas.microsoft.com/office/drawing/2014/main" xmlns="" id="{81B12B46-6918-4A5E-85F8-02480A1B65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94187" y="1848544"/>
              <a:ext cx="1164188" cy="3680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h-TH" altLang="th-TH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น้ำหนัก</a:t>
              </a:r>
              <a:endParaRPr kumimoji="0" lang="en-US" altLang="th-TH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15</a:t>
              </a:r>
              <a:endParaRPr kumimoji="0" lang="th-TH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3063818"/>
              </p:ext>
            </p:extLst>
          </p:nvPr>
        </p:nvGraphicFramePr>
        <p:xfrm>
          <a:off x="99301" y="3913822"/>
          <a:ext cx="5764643" cy="12100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1934">
                  <a:extLst>
                    <a:ext uri="{9D8B030D-6E8A-4147-A177-3AD203B41FA5}">
                      <a16:colId xmlns:a16="http://schemas.microsoft.com/office/drawing/2014/main" xmlns="" val="1661457189"/>
                    </a:ext>
                  </a:extLst>
                </a:gridCol>
                <a:gridCol w="1748835">
                  <a:extLst>
                    <a:ext uri="{9D8B030D-6E8A-4147-A177-3AD203B41FA5}">
                      <a16:colId xmlns:a16="http://schemas.microsoft.com/office/drawing/2014/main" xmlns="" val="2395773697"/>
                    </a:ext>
                  </a:extLst>
                </a:gridCol>
                <a:gridCol w="2323874">
                  <a:extLst>
                    <a:ext uri="{9D8B030D-6E8A-4147-A177-3AD203B41FA5}">
                      <a16:colId xmlns:a16="http://schemas.microsoft.com/office/drawing/2014/main" xmlns="" val="2019525282"/>
                    </a:ext>
                  </a:extLst>
                </a:gridCol>
              </a:tblGrid>
              <a:tr h="163436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เกณฑ์การประเมิน</a:t>
                      </a: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000" b="1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000" b="1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17566634"/>
                  </a:ext>
                </a:extLst>
              </a:tr>
              <a:tr h="249961"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เป้าหมายขั้นต้น (50)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เป้าหมายมาตรฐาน (</a:t>
                      </a:r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75</a:t>
                      </a:r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เป้าหมายขั้นสูง (100)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339690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8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กำหนดหลักเกณฑ์การพิจารณาคัดเลือกโรงไฟฟ้าชุมชน</a:t>
                      </a:r>
                      <a:endParaRPr lang="en-US" sz="8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ประกาศผลการคัดเลือกโรงไฟฟ้าชุมชน</a:t>
                      </a:r>
                    </a:p>
                  </a:txBody>
                  <a:tcPr marT="45688" marB="4568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ผู้เสนอโครงการลงนามในสัญญาร่วมกับการไฟฟ้าฝ่ายจำหน่าย 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</a:t>
                      </a: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กฟน.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/</a:t>
                      </a: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กฟภ.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จำนวน 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 </a:t>
                      </a: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แห่ง</a:t>
                      </a:r>
                    </a:p>
                  </a:txBody>
                  <a:tcPr marT="45688" marB="4568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th-TH" sz="800" b="0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ผู้เสนอโครงการลงนามในสัญญาร่วมกับการไฟฟ้า</a:t>
                      </a: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ฝ่ายจำหน่าย 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</a:t>
                      </a: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กฟน.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/</a:t>
                      </a: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กฟภ.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จำนวนมากกว่า 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 </a:t>
                      </a: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แห่ง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โรงไฟฟ้าชุมชุนสามารถผลิตและขายไฟฟ้าได้เป็นจำนวน 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100 </a:t>
                      </a:r>
                      <a:r>
                        <a:rPr kumimoji="0" lang="th-TH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เมกกะวัตต์</a:t>
                      </a:r>
                    </a:p>
                  </a:txBody>
                  <a:tcPr marT="45688" marB="45688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72658572"/>
                  </a:ext>
                </a:extLst>
              </a:tr>
            </a:tbl>
          </a:graphicData>
        </a:graphic>
      </p:graphicFrame>
      <p:sp>
        <p:nvSpPr>
          <p:cNvPr id="19" name="Rounded Rectangle 18"/>
          <p:cNvSpPr/>
          <p:nvPr/>
        </p:nvSpPr>
        <p:spPr bwMode="gray">
          <a:xfrm>
            <a:off x="99301" y="742438"/>
            <a:ext cx="6677510" cy="457166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72000" tIns="0" rIns="7200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7800" lvl="0" indent="-177800">
              <a:defRPr/>
            </a:pPr>
            <a:r>
              <a:rPr lang="en-US" sz="12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</a:t>
            </a:r>
            <a:r>
              <a:rPr lang="th-TH" sz="12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ความสำเร็จในการ</a:t>
            </a:r>
            <a:r>
              <a:rPr lang="th-TH" sz="12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ขับเคลื่อนนโยบายพลังงานเพื่อทุกคน (</a:t>
            </a:r>
            <a:r>
              <a:rPr lang="en-US" sz="12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Energy for All) </a:t>
            </a:r>
            <a:r>
              <a:rPr lang="th-TH" sz="12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th-TH" sz="12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12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ในมิติของการพัฒนาโรงไฟฟ้าชุมชนตามนโยบายเร่งด่วน </a:t>
            </a:r>
            <a:r>
              <a:rPr lang="en-US" sz="12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Quick Win</a:t>
            </a:r>
            <a:endParaRPr lang="th-TH" sz="12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1" name="ตาราง 9">
            <a:extLst>
              <a:ext uri="{FF2B5EF4-FFF2-40B4-BE49-F238E27FC236}">
                <a16:creationId xmlns:a16="http://schemas.microsoft.com/office/drawing/2014/main" xmlns="" id="{FF518FA1-BAD4-4C29-9531-728B9A3847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859035"/>
              </p:ext>
            </p:extLst>
          </p:nvPr>
        </p:nvGraphicFramePr>
        <p:xfrm>
          <a:off x="140833" y="6099432"/>
          <a:ext cx="5764645" cy="62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464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เงื่อนไข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5511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9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ณีรูปแบบสัญญาไม่ได้รับความเห็นชอบจากสำนักงานอัยการสูงสุดหรือมีการเปลี่ยนแปลงนโยบายรัฐบาลที่จะส่งกระทบต่อการดำเนินตามนโยบายเร่งด่วน  ขอยกเลิกตัวชี้วัด</a:t>
                      </a:r>
                      <a:endParaRPr lang="th-TH" sz="900" b="0" strike="sngStrike" baseline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B5A0129F-42A6-4A95-A722-9C60CB391E53}"/>
              </a:ext>
            </a:extLst>
          </p:cNvPr>
          <p:cNvSpPr txBox="1"/>
          <p:nvPr/>
        </p:nvSpPr>
        <p:spPr>
          <a:xfrm>
            <a:off x="0" y="62144"/>
            <a:ext cx="81579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th-TH" sz="1600" b="1" dirty="0">
                <a:latin typeface="Tahoma" pitchFamily="34" charset="0"/>
                <a:cs typeface="Tahoma" pitchFamily="34" charset="0"/>
              </a:rPr>
              <a:t>ตัวชี้วัด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กรมพัฒนาพลังงานทดแทนและอนุรักษ์พลังงาน</a:t>
            </a:r>
          </a:p>
          <a:p>
            <a:pPr lvl="0">
              <a:defRPr/>
            </a:pPr>
            <a:r>
              <a:rPr lang="th-TH" sz="1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ตามมาตรการปรับปรุงประสิทธิภาพในการปฏิบัติราชการ ประจำปีงบประมาณ พ.ศ. </a:t>
            </a:r>
            <a:r>
              <a:rPr lang="en-US" sz="1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256</a:t>
            </a:r>
            <a:r>
              <a:rPr lang="th-TH" sz="1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17" name="ตาราง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6179061"/>
              </p:ext>
            </p:extLst>
          </p:nvPr>
        </p:nvGraphicFramePr>
        <p:xfrm>
          <a:off x="5947012" y="3903963"/>
          <a:ext cx="3046824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68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314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ขั้นตอนการดำเนินงานในปี 2563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04572">
                <a:tc>
                  <a:txBody>
                    <a:bodyPr/>
                    <a:lstStyle/>
                    <a:p>
                      <a:pPr marL="180975" indent="-180975">
                        <a:spcBef>
                          <a:spcPts val="600"/>
                        </a:spcBef>
                        <a:buFont typeface="+mj-lt"/>
                        <a:buAutoNum type="arabicPeriod"/>
                        <a:defRPr/>
                      </a:pP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คณะกรรมการนโยบายพลังงานแห่งชาติ </a:t>
                      </a:r>
                      <a: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</a:t>
                      </a:r>
                      <a:r>
                        <a:rPr lang="th-TH" sz="90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กพช</a:t>
                      </a: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 </a:t>
                      </a: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เห็นชอบกรอบแนวทางการดำเนินโครงการโรงไฟฟ้าชุมชนเพื่อเศรษฐกิจฐานราก </a:t>
                      </a:r>
                      <a: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</a:t>
                      </a:r>
                      <a:r>
                        <a:rPr lang="th-TH" sz="90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กพช</a:t>
                      </a: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เห็นชอบ </a:t>
                      </a:r>
                      <a: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</a:t>
                      </a: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ธ.ค. </a:t>
                      </a:r>
                      <a: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62)</a:t>
                      </a:r>
                    </a:p>
                    <a:p>
                      <a:pPr marL="180975" indent="-180975">
                        <a:spcBef>
                          <a:spcPts val="600"/>
                        </a:spcBef>
                        <a:buFont typeface="+mj-lt"/>
                        <a:buAutoNum type="arabicPeriod"/>
                        <a:defRPr/>
                      </a:pPr>
                      <a:r>
                        <a:rPr lang="th-TH" sz="9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นายกรัฐมนตรี แต่งตั้งคณะกรรมการบริหารการรับซื้อไฟฟ้าจากโครงการโรงไฟฟ้าชุมชนเพื่อเศรษฐกิจฐานราก</a:t>
                      </a:r>
                    </a:p>
                    <a:p>
                      <a:pPr marL="180975" indent="-180975">
                        <a:spcBef>
                          <a:spcPts val="600"/>
                        </a:spcBef>
                        <a:buFont typeface="+mj-lt"/>
                        <a:buAutoNum type="arabicPeriod"/>
                        <a:defRPr/>
                      </a:pPr>
                      <a:r>
                        <a:rPr lang="th-TH" sz="900" dirty="0" err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คก</a:t>
                      </a:r>
                      <a:r>
                        <a:rPr lang="th-TH" sz="9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ก.บริหารการรับซื้อไฟฟ้าฯ พิจารณากำหนดหลักเกณฑ์</a:t>
                      </a: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แนวทางการคัดเลือกและรับซื้อไฟฟ้าจากโรงไฟฟ้าชุมชนฯ</a:t>
                      </a:r>
                    </a:p>
                    <a:p>
                      <a:pPr marL="180975" indent="-180975">
                        <a:spcBef>
                          <a:spcPts val="600"/>
                        </a:spcBef>
                        <a:buFont typeface="+mj-lt"/>
                        <a:buAutoNum type="arabicPeriod"/>
                        <a:defRPr/>
                      </a:pP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คณะกรรมการกำกับกิจการพลังงานออกระเบียบหรือประกาศการรับซื้อไฟฟ้าโครงการไฟฟ้าชุมชนฯ</a:t>
                      </a:r>
                    </a:p>
                    <a:p>
                      <a:pPr marL="180975" indent="-180975">
                        <a:spcBef>
                          <a:spcPts val="600"/>
                        </a:spcBef>
                        <a:buFont typeface="+mj-lt"/>
                        <a:buAutoNum type="arabicPeriod"/>
                        <a:defRPr/>
                      </a:pP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เผยแพร่ประชาสัมพันธ์ และสร้างความเข้าใจกับกลุ่มผู้ประกอบการ กลุ่มวิสาหกิจ และประชาชนทั่วไป</a:t>
                      </a:r>
                    </a:p>
                    <a:p>
                      <a:pPr marL="180975" indent="-180975">
                        <a:spcBef>
                          <a:spcPts val="600"/>
                        </a:spcBef>
                        <a:buFont typeface="+mj-lt"/>
                        <a:buAutoNum type="arabicPeriod"/>
                        <a:defRPr/>
                      </a:pP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เปิดรับสมัครผู้เสนอโครงการ และนำเสนอ </a:t>
                      </a:r>
                      <a:r>
                        <a:rPr lang="th-TH" sz="90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คก</a:t>
                      </a: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ก. พิจารณาคัดเลือกตามขั้นตอน</a:t>
                      </a:r>
                    </a:p>
                    <a:p>
                      <a:pPr marL="180975" indent="-180975">
                        <a:spcBef>
                          <a:spcPts val="600"/>
                        </a:spcBef>
                        <a:buFont typeface="+mj-lt"/>
                        <a:buAutoNum type="arabicPeriod"/>
                        <a:defRPr/>
                      </a:pP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ผู้เสนอโครงการที่ผ่านการคัดเลือกลงนามสัญญาร่วมกับ</a:t>
                      </a:r>
                      <a: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en-US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9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การไฟฟ้าฝ่ายจำหน่าย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5" name="Slide Number Placeholder 1">
            <a:extLst>
              <a:ext uri="{FF2B5EF4-FFF2-40B4-BE49-F238E27FC236}">
                <a16:creationId xmlns:a16="http://schemas.microsoft.com/office/drawing/2014/main" xmlns="" id="{3FB6BE4E-9348-436B-A5A6-9A57BEEE3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26644" y="6557514"/>
            <a:ext cx="2057400" cy="365125"/>
          </a:xfrm>
        </p:spPr>
        <p:txBody>
          <a:bodyPr/>
          <a:lstStyle/>
          <a:p>
            <a:pPr>
              <a:defRPr/>
            </a:pPr>
            <a:fld id="{C7D103AA-8845-4AAA-8DCD-945F174AEA28}" type="slidenum">
              <a:rPr lang="th-TH" sz="1000" smtClean="0">
                <a:solidFill>
                  <a:schemeClr val="tx1"/>
                </a:solidFill>
              </a:rPr>
              <a:pPr>
                <a:defRPr/>
              </a:pPr>
              <a:t>2</a:t>
            </a:fld>
            <a:endParaRPr lang="th-TH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590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8C0B6DC-5814-435B-9164-87E16855D4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640" y="1794271"/>
            <a:ext cx="8808720" cy="731519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</a:pPr>
            <a:r>
              <a:rPr lang="th-TH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th-TH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th-TH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แบบฟอร์มการปรับตัวชี้วัด   </a:t>
            </a:r>
            <a:endParaRPr lang="th-TH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E052032-6431-49B6-969E-E0033FCD1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="" xmlns:a16="http://schemas.microsoft.com/office/drawing/2014/main" id="{8E2889E6-C003-4F61-A7DE-5301619EF60D}"/>
              </a:ext>
            </a:extLst>
          </p:cNvPr>
          <p:cNvSpPr txBox="1">
            <a:spLocks/>
          </p:cNvSpPr>
          <p:nvPr/>
        </p:nvSpPr>
        <p:spPr>
          <a:xfrm>
            <a:off x="167640" y="2385851"/>
            <a:ext cx="8808720" cy="142835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4000"/>
              </a:lnSpc>
            </a:pP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ตามมาตรการปรับปรุงประสิทธิภาพ</a:t>
            </a:r>
            <a:b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ในการปฏิบัติราชการ </a:t>
            </a:r>
            <a:b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ประจำปีงบประมาณ พ.ศ. 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2563</a:t>
            </a:r>
            <a:endParaRPr lang="th-TH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440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>
            <a:extLst>
              <a:ext uri="{FF2B5EF4-FFF2-40B4-BE49-F238E27FC236}">
                <a16:creationId xmlns="" xmlns:a16="http://schemas.microsoft.com/office/drawing/2014/main" id="{5DD5EBF4-DA8A-41A2-A97A-13E75B9005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242"/>
            <a:ext cx="85153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sz="18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แบบฟอร์มที่</a:t>
            </a:r>
            <a:r>
              <a:rPr lang="en-US" sz="18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</a:t>
            </a:r>
            <a:r>
              <a:rPr lang="th-TH" sz="18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การปรับตัวชี้วัดเดิมตามภารกิจปกติที่ได้รับผลกระทบ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sz="18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กรม</a:t>
            </a:r>
            <a:r>
              <a:rPr lang="en-US" sz="18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………….</a:t>
            </a:r>
            <a:r>
              <a:rPr lang="th-TH" sz="18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177065"/>
              </p:ext>
            </p:extLst>
          </p:nvPr>
        </p:nvGraphicFramePr>
        <p:xfrm>
          <a:off x="66102" y="762317"/>
          <a:ext cx="9013503" cy="6056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199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6833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31057">
                  <a:extLst>
                    <a:ext uri="{9D8B030D-6E8A-4147-A177-3AD203B41FA5}">
                      <a16:colId xmlns="" xmlns:a16="http://schemas.microsoft.com/office/drawing/2014/main" val="1008951326"/>
                    </a:ext>
                  </a:extLst>
                </a:gridCol>
                <a:gridCol w="1931057">
                  <a:extLst>
                    <a:ext uri="{9D8B030D-6E8A-4147-A177-3AD203B41FA5}">
                      <a16:colId xmlns="" xmlns:a16="http://schemas.microsoft.com/office/drawing/2014/main" val="311013554"/>
                    </a:ext>
                  </a:extLst>
                </a:gridCol>
                <a:gridCol w="193105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th-TH" sz="10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ตัวชี้วัดเดิม</a:t>
                      </a:r>
                      <a:endParaRPr lang="en-US" sz="1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h-TH" sz="10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ประเด็นที่ขอปรับตัวชี้วัด</a:t>
                      </a:r>
                      <a:endParaRPr lang="en-US" sz="1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ผลกระทบต่อการดำเนินงาน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/</a:t>
                      </a:r>
                      <a:r>
                        <a:rPr lang="th-TH" sz="10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ปัญหา อุปสรรค</a:t>
                      </a:r>
                      <a:endParaRPr lang="en-US" sz="1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แนวทางในการลดผลกระทบต่อการดำเนินงาน</a:t>
                      </a: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/</a:t>
                      </a:r>
                      <a:r>
                        <a:rPr kumimoji="0" lang="th-TH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แก้ไขปัญหาอุปสรรค</a:t>
                      </a:r>
                      <a:endParaRPr lang="en-US" sz="1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r>
                        <a:rPr lang="th-TH" sz="105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ชื่อตัวชี้วัด</a:t>
                      </a:r>
                    </a:p>
                    <a:p>
                      <a:endParaRPr lang="th-TH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h-TH" sz="10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ระบุประเด็นที่ขอปรับ เช่น ปรับค่าเป้าหมาย/ ปรับน้ำหนัก/ </a:t>
                      </a:r>
                      <a:br>
                        <a:rPr lang="th-TH" sz="10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ขอยกลิกตัวชี้วัด ฯลฯ</a:t>
                      </a:r>
                      <a:endParaRPr lang="en-US" sz="1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spc="-4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ชี้แจงรายละเอียด</a:t>
                      </a:r>
                      <a:br>
                        <a:rPr lang="th-TH" sz="1000" spc="-4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spc="-4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ผลกระทบต่อการดำเนินงาน</a:t>
                      </a:r>
                      <a:r>
                        <a:rPr lang="en-US" sz="1000" spc="-4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/</a:t>
                      </a:r>
                      <a:r>
                        <a:rPr lang="th-TH" sz="1000" spc="-4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th-TH" sz="1000" spc="-4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spc="-4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ปัญหา อุปสรรค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spc="-4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6503714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เดิม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ใหม่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rgbClr val="D2DEE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72084709"/>
                  </a:ext>
                </a:extLst>
              </a:tr>
              <a:tr h="4867756">
                <a:tc vMerge="1">
                  <a:txBody>
                    <a:bodyPr/>
                    <a:lstStyle/>
                    <a:p>
                      <a:endParaRPr lang="th-TH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492875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9pPr>
          </a:lstStyle>
          <a:p>
            <a:r>
              <a:rPr lang="en-US" altLang="th-TH" sz="900" dirty="0">
                <a:solidFill>
                  <a:srgbClr val="89898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endParaRPr lang="th-TH" altLang="th-TH" sz="900" dirty="0">
              <a:solidFill>
                <a:srgbClr val="89898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371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127084"/>
              </p:ext>
            </p:extLst>
          </p:nvPr>
        </p:nvGraphicFramePr>
        <p:xfrm>
          <a:off x="59722" y="822960"/>
          <a:ext cx="9024556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372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8341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2795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41301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99644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th-TH" sz="10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ตัวชี้วัดเดิม</a:t>
                      </a:r>
                      <a:endParaRPr lang="en-US" sz="1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h-TH" sz="10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ประเด็นที่ขอปรับตัวชี้วัด</a:t>
                      </a:r>
                      <a:endParaRPr lang="en-US" sz="1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ผลกระทบต่อการดำเนินงาน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/</a:t>
                      </a:r>
                      <a:r>
                        <a:rPr lang="th-TH" sz="10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ปัญหา อุปสรรค</a:t>
                      </a:r>
                      <a:endParaRPr lang="en-US" sz="1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แนวทางในการลดผลกระทบต่อการดำเนินงาน</a:t>
                      </a: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/</a:t>
                      </a:r>
                      <a:r>
                        <a:rPr kumimoji="0" lang="th-TH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แก้ไขปัญหาอุปสรรค</a:t>
                      </a:r>
                      <a:endParaRPr lang="en-US" sz="1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0752">
                <a:tc row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ตัวชี้วัดที่</a:t>
                      </a: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1</a:t>
                      </a: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th-TH" sz="10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จำนวนผังเมืองรวมจังหวัดที่ดำเนินการปรับปรุงโดยกระบวนการ</a:t>
                      </a:r>
                      <a:br>
                        <a:rPr kumimoji="0" lang="th-TH" sz="10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th-TH" sz="10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มีส่วนร่วมของประชาชนเพื่อเป็น</a:t>
                      </a:r>
                      <a:br>
                        <a:rPr kumimoji="0" lang="th-TH" sz="10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th-TH" sz="10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ผังแม่บท</a:t>
                      </a:r>
                      <a:br>
                        <a:rPr kumimoji="0" lang="th-TH" sz="10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th-TH" sz="10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การพัฒนาพื้นที่</a:t>
                      </a:r>
                      <a:br>
                        <a:rPr kumimoji="0" lang="th-TH" sz="10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th-TH" sz="1000" b="0" i="0" u="none" strike="noStrike" kern="1200" cap="none" spc="-3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ของจังหวัด</a:t>
                      </a:r>
                      <a:endParaRPr kumimoji="0" lang="en-US" sz="1000" b="0" i="0" u="none" strike="noStrike" kern="1200" cap="none" spc="-3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b="1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1) </a:t>
                      </a:r>
                      <a:r>
                        <a:rPr lang="th-TH" sz="1000" b="1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ปรับค่าเป้าหมาย</a:t>
                      </a:r>
                      <a:endParaRPr lang="en-US" sz="1000" b="1" baseline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rowSpan="9">
                  <a:txBody>
                    <a:bodyPr/>
                    <a:lstStyle/>
                    <a:p>
                      <a:pPr marL="171450" marR="0" lvl="0" indent="-17145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เนื่องจากสถานการณ์การแพร่ระบาดของโรคโควิด </a:t>
                      </a:r>
                      <a:r>
                        <a:rPr lang="en-US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</a:t>
                      </a:r>
                      <a:r>
                        <a:rPr lang="th-TH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ทำให้หน่วยงานไม่สามารถลงพื้นที่ดำเนินการเก็บรวบรวมข้อมูล สำรวจพื้นที่ภาคสนาม และจัดทำแผนที่พื้นฐาน เพื่อใช้ประกอบการวางแผนและจัดทำผังเมืองรวมจังหวัดได้ รวมทั้งส่งผลต่อขั้นตอนการจัดประชุมพิจารณาผังร่าง และประชุมรับฟังความเห็นของประชาชน</a:t>
                      </a:r>
                      <a:r>
                        <a:rPr lang="th-TH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171450" marR="0" lvl="0" indent="-17145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การปรับน้ำหนักตัวชี้วัดเพื่อรองรับ</a:t>
                      </a:r>
                      <a:r>
                        <a:rPr lang="en-US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/>
                      </a:r>
                      <a:br>
                        <a:rPr lang="en-US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การกำหนดตัวชี้วัดใหม่</a:t>
                      </a:r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rowSpan="9">
                  <a:txBody>
                    <a:bodyPr/>
                    <a:lstStyle/>
                    <a:p>
                      <a:pPr marL="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th-TH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ปรับวิธีการดำเนินงานในการ</a:t>
                      </a:r>
                      <a:r>
                        <a:rPr lang="th-TH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ประชุม</a:t>
                      </a:r>
                      <a:br>
                        <a:rPr lang="th-TH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ได้แก่</a:t>
                      </a:r>
                      <a:r>
                        <a:rPr lang="en-US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………………………</a:t>
                      </a:r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09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เดิม</a:t>
                      </a:r>
                      <a:endParaRPr lang="en-US" sz="10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ใหม่</a:t>
                      </a:r>
                      <a:endParaRPr lang="en-US" sz="10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spc="-4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endParaRPr lang="en-US" sz="1000" spc="-4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endParaRPr lang="en-US" sz="1000" spc="-4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endParaRPr lang="en-US" sz="1000" spc="-4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endParaRPr lang="en-US" sz="1000" spc="-4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endParaRPr lang="en-US" sz="1000" spc="-4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endParaRPr lang="en-US" sz="1000" spc="-4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endParaRPr lang="en-US" sz="1000" spc="-4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spc="-4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1000" b="1" spc="-4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2)</a:t>
                      </a:r>
                      <a:r>
                        <a:rPr lang="en-US" sz="1000" b="1" spc="-4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1000" b="1" spc="-4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ปรับน้ำหนัก</a:t>
                      </a:r>
                      <a:endParaRPr lang="en-US" sz="1000" b="1" spc="-4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spc="-4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เดิม</a:t>
                      </a:r>
                      <a:endParaRPr lang="en-US" sz="10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ใหม่</a:t>
                      </a:r>
                      <a:endParaRPr lang="en-US" sz="10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spc="-4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1000" spc="-4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spc="-4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lang="en-US" sz="1000" spc="-4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432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000" b="1" spc="-20" baseline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3)</a:t>
                      </a:r>
                      <a:r>
                        <a:rPr lang="th-TH" sz="1000" b="1" spc="-20" baseline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ปรับกิจกรรมการดำเนินงาน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228600" indent="-228600" algn="ctr">
                        <a:buFont typeface="+mj-lt"/>
                        <a:buAutoNum type="arabicParenR"/>
                      </a:pPr>
                      <a:endParaRPr lang="en-US" sz="1000" spc="-4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432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เดิม</a:t>
                      </a:r>
                      <a:endParaRPr lang="en-US" sz="10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ใหม่</a:t>
                      </a:r>
                      <a:endParaRPr lang="en-US" sz="10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4782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th-TH" sz="1000" b="0" u="sng" spc="-20" baseline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ขั้นตอนการดำเนินการ 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th-TH" sz="1000" b="0" spc="-2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เก็บรวบรวมข้อมู</a:t>
                      </a:r>
                      <a:r>
                        <a:rPr lang="th-TH" sz="1000" b="0" spc="-20" baseline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ล สำรวจพื้นที่ภาคสนาม และจัดทำแผนที่พื้นฐาน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th-TH" sz="1000" b="0" spc="-20" baseline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วิเคราะห์ วางผังร่าง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th-TH" sz="1000" b="0" spc="-20" baseline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ประชุมพิจารณาผังร่าง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th-TH" sz="1000" b="0" spc="-20" baseline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ประชุมรับฟังความคิดเห็นของประชาชน (ปิดประกาศ 15 วัน)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th-TH" sz="1000" b="0" u="sng" spc="-20" baseline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ขั้นตอนการดำเนินการ 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th-TH" sz="1000" b="0" spc="-2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เก็บรวบรวมข้อมู</a:t>
                      </a:r>
                      <a:r>
                        <a:rPr lang="th-TH" sz="1000" b="0" spc="-20" baseline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ล สำรวจพื้นที่ภาคสนาม และจัดทำแผนที่พื้นฐาน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th-TH" sz="1000" b="0" spc="-20" baseline="0" dirty="0">
                          <a:solidFill>
                            <a:prstClr val="black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วิเคราะห์ วางผังร่าง</a:t>
                      </a:r>
                    </a:p>
                    <a:p>
                      <a:pPr marL="228600" indent="-228600" algn="ctr">
                        <a:buFont typeface="+mj-lt"/>
                        <a:buAutoNum type="arabicParenR"/>
                      </a:pPr>
                      <a:endParaRPr lang="en-US" sz="1000" spc="-4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86600" y="6492875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5pPr>
            <a:lvl6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6pPr>
            <a:lvl7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7pPr>
            <a:lvl8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8pPr>
            <a:lvl9pPr eaLnBrk="0" fontAlgn="base" hangingPunct="0"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9pPr>
          </a:lstStyle>
          <a:p>
            <a:r>
              <a:rPr lang="en-US" altLang="th-TH" sz="900" dirty="0">
                <a:solidFill>
                  <a:srgbClr val="89898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18</a:t>
            </a:r>
            <a:endParaRPr lang="th-TH" altLang="th-TH" sz="900" dirty="0">
              <a:solidFill>
                <a:srgbClr val="89898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808951"/>
              </p:ext>
            </p:extLst>
          </p:nvPr>
        </p:nvGraphicFramePr>
        <p:xfrm>
          <a:off x="1384892" y="2002664"/>
          <a:ext cx="1419086" cy="1016241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77893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401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77342">
                <a:tc>
                  <a:txBody>
                    <a:bodyPr/>
                    <a:lstStyle/>
                    <a:p>
                      <a:pPr algn="ctr"/>
                      <a:r>
                        <a:rPr lang="th-TH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เป้าหมายขั้นต้น</a:t>
                      </a:r>
                      <a:endParaRPr lang="en-US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 </a:t>
                      </a:r>
                      <a:r>
                        <a:rPr lang="th-TH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จังหวัด</a:t>
                      </a:r>
                      <a:endParaRPr lang="en-US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th-TH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เป้าหมายมาตรฐาน</a:t>
                      </a:r>
                      <a:endParaRPr lang="en-US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 </a:t>
                      </a:r>
                      <a:r>
                        <a:rPr lang="th-TH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จังหวัด</a:t>
                      </a:r>
                      <a:endParaRPr lang="en-US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5681">
                <a:tc>
                  <a:txBody>
                    <a:bodyPr/>
                    <a:lstStyle/>
                    <a:p>
                      <a:pPr algn="ctr"/>
                      <a:r>
                        <a:rPr lang="th-TH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</a:t>
                      </a:r>
                      <a:br>
                        <a:rPr lang="th-TH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ขั้นสูง</a:t>
                      </a:r>
                      <a:endParaRPr lang="en-US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 </a:t>
                      </a:r>
                      <a:r>
                        <a:rPr lang="th-TH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จังหวัด</a:t>
                      </a:r>
                      <a:endParaRPr lang="en-US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111096"/>
              </p:ext>
            </p:extLst>
          </p:nvPr>
        </p:nvGraphicFramePr>
        <p:xfrm>
          <a:off x="3031910" y="2000915"/>
          <a:ext cx="1540090" cy="100584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7515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8856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th-TH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เป้าหมายขั้นต้น</a:t>
                      </a:r>
                      <a:endParaRPr lang="en-US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 </a:t>
                      </a:r>
                      <a:r>
                        <a:rPr lang="th-TH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จังหวัด</a:t>
                      </a:r>
                      <a:endParaRPr lang="en-US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th-TH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เป้าหมายมาตรฐาน</a:t>
                      </a:r>
                      <a:endParaRPr lang="en-US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 </a:t>
                      </a:r>
                      <a:r>
                        <a:rPr lang="th-TH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จังหวัด</a:t>
                      </a:r>
                      <a:endParaRPr lang="en-US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9258">
                <a:tc>
                  <a:txBody>
                    <a:bodyPr/>
                    <a:lstStyle/>
                    <a:p>
                      <a:pPr algn="ctr"/>
                      <a:r>
                        <a:rPr lang="th-TH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</a:t>
                      </a:r>
                      <a:br>
                        <a:rPr lang="th-TH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ขั้นสูง</a:t>
                      </a:r>
                      <a:endParaRPr lang="en-US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 </a:t>
                      </a:r>
                      <a:r>
                        <a:rPr lang="th-TH" sz="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จังหวัด</a:t>
                      </a:r>
                      <a:endParaRPr lang="en-US" sz="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Rectangle 4">
            <a:extLst>
              <a:ext uri="{FF2B5EF4-FFF2-40B4-BE49-F238E27FC236}">
                <a16:creationId xmlns="" xmlns:a16="http://schemas.microsoft.com/office/drawing/2014/main" id="{5DD5EBF4-DA8A-41A2-A97A-13E75B9005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242"/>
            <a:ext cx="85153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sz="18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แบบฟอร์มที่</a:t>
            </a:r>
            <a:r>
              <a:rPr lang="en-US" sz="18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</a:t>
            </a:r>
            <a:r>
              <a:rPr lang="th-TH" sz="18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การปรับตัวชี้วัดเดิมตามภารกิจปกติที่ได้รับผลกระทบ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sz="18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ตัวอย่าง กรม</a:t>
            </a:r>
            <a:r>
              <a:rPr lang="en-US" sz="18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</a:t>
            </a:r>
          </a:p>
        </p:txBody>
      </p:sp>
      <p:sp>
        <p:nvSpPr>
          <p:cNvPr id="9" name="TextBox 8"/>
          <p:cNvSpPr txBox="1"/>
          <p:nvPr/>
        </p:nvSpPr>
        <p:spPr>
          <a:xfrm rot="19620313">
            <a:off x="4384375" y="3406734"/>
            <a:ext cx="29130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6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ตัวอย่าง</a:t>
            </a:r>
            <a:endParaRPr lang="en-US" sz="60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816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86600" y="6502400"/>
            <a:ext cx="2057400" cy="365125"/>
          </a:xfrm>
        </p:spPr>
        <p:txBody>
          <a:bodyPr/>
          <a:lstStyle/>
          <a:p>
            <a:pPr>
              <a:defRPr/>
            </a:pPr>
            <a:fld id="{C7D103AA-8845-4AAA-8DCD-945F174AEA28}" type="slidenum">
              <a:rPr lang="th-TH" sz="900" smtClean="0">
                <a:solidFill>
                  <a:prstClr val="black">
                    <a:tint val="75000"/>
                  </a:prst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>
                <a:defRPr/>
              </a:pPr>
              <a:t>6</a:t>
            </a:fld>
            <a:endParaRPr lang="th-TH" sz="900">
              <a:solidFill>
                <a:prstClr val="black">
                  <a:tint val="75000"/>
                </a:prst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 bwMode="gray">
          <a:xfrm>
            <a:off x="99305" y="832490"/>
            <a:ext cx="7958845" cy="344094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ts val="600"/>
              </a:spcAft>
              <a:defRPr/>
            </a:pPr>
            <a:endParaRPr lang="en-US" sz="1000" kern="0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95" y="827193"/>
            <a:ext cx="83980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2300" indent="-6223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ชื่อตัวชี้วัด</a:t>
            </a:r>
            <a:r>
              <a:rPr lang="en-US" sz="1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………..</a:t>
            </a:r>
            <a:endParaRPr lang="en-US" sz="9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6" name="ตาราง 9"/>
          <p:cNvGraphicFramePr>
            <a:graphicFrameLocks noGrp="1"/>
          </p:cNvGraphicFramePr>
          <p:nvPr/>
        </p:nvGraphicFramePr>
        <p:xfrm>
          <a:off x="99301" y="1235215"/>
          <a:ext cx="8902009" cy="140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0200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84738">
                <a:tc>
                  <a:txBody>
                    <a:bodyPr/>
                    <a:lstStyle/>
                    <a:p>
                      <a:pPr marL="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คำอธิบาย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20443036"/>
                  </a:ext>
                </a:extLst>
              </a:tr>
              <a:tr h="1127640">
                <a:tc>
                  <a:txBody>
                    <a:bodyPr/>
                    <a:lstStyle/>
                    <a:p>
                      <a:pPr marL="171450" marR="0" lvl="0" indent="-17145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th-TH" sz="1000" b="0" dirty="0">
                        <a:solidFill>
                          <a:prstClr val="black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-24520" y="49109"/>
            <a:ext cx="86021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h-TH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แบบฟอร์มที่ </a:t>
            </a:r>
            <a:r>
              <a:rPr lang="en-US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</a:t>
            </a:r>
            <a:r>
              <a:rPr lang="th-TH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การเสนอตัวชี้วัดใหม่ในการแก้ไขปัญหาหรือป้องกันโรค </a:t>
            </a:r>
            <a:r>
              <a:rPr lang="en-US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COVID-19</a:t>
            </a:r>
            <a:endParaRPr lang="th-TH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h-TH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กรม………….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9305" y="2935390"/>
          <a:ext cx="5780100" cy="9703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9762">
                  <a:extLst>
                    <a:ext uri="{9D8B030D-6E8A-4147-A177-3AD203B41FA5}">
                      <a16:colId xmlns="" xmlns:a16="http://schemas.microsoft.com/office/drawing/2014/main" val="1661457189"/>
                    </a:ext>
                  </a:extLst>
                </a:gridCol>
                <a:gridCol w="2030893">
                  <a:extLst>
                    <a:ext uri="{9D8B030D-6E8A-4147-A177-3AD203B41FA5}">
                      <a16:colId xmlns="" xmlns:a16="http://schemas.microsoft.com/office/drawing/2014/main" val="2395773697"/>
                    </a:ext>
                  </a:extLst>
                </a:gridCol>
                <a:gridCol w="1989445">
                  <a:extLst>
                    <a:ext uri="{9D8B030D-6E8A-4147-A177-3AD203B41FA5}">
                      <a16:colId xmlns="" xmlns:a16="http://schemas.microsoft.com/office/drawing/2014/main" val="2019525282"/>
                    </a:ext>
                  </a:extLst>
                </a:gridCol>
              </a:tblGrid>
              <a:tr h="152824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เกณฑ์การประเมิน</a:t>
                      </a: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000" b="1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000" b="1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17566634"/>
                  </a:ext>
                </a:extLst>
              </a:tr>
              <a:tr h="143835"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เป้าหมายขั้นต้น (50)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เป้าหมายมาตรฐาน (</a:t>
                      </a:r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75</a:t>
                      </a:r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เป้าหมายขั้นสูง (100)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33969053"/>
                  </a:ext>
                </a:extLst>
              </a:tr>
              <a:tr h="467463">
                <a:tc>
                  <a:txBody>
                    <a:bodyPr/>
                    <a:lstStyle/>
                    <a:p>
                      <a:pPr algn="ctr"/>
                      <a:endParaRPr lang="th-TH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4745697"/>
                  </a:ext>
                </a:extLst>
              </a:tr>
            </a:tbl>
          </a:graphicData>
        </a:graphic>
      </p:graphicFrame>
      <p:graphicFrame>
        <p:nvGraphicFramePr>
          <p:cNvPr id="26" name="ตาราง 9"/>
          <p:cNvGraphicFramePr>
            <a:graphicFrameLocks noGrp="1"/>
          </p:cNvGraphicFramePr>
          <p:nvPr/>
        </p:nvGraphicFramePr>
        <p:xfrm>
          <a:off x="99305" y="4786230"/>
          <a:ext cx="5780096" cy="5588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009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465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ประโยชน์ที่ประชาชนจะได้รับ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551155"/>
                  </a:ext>
                </a:extLst>
              </a:tr>
              <a:tr h="299756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US" sz="900" b="0" baseline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0" name="ตาราง 9">
            <a:extLst>
              <a:ext uri="{FF2B5EF4-FFF2-40B4-BE49-F238E27FC236}">
                <a16:creationId xmlns="" xmlns:a16="http://schemas.microsoft.com/office/drawing/2014/main" id="{1FCC445B-E140-4455-BB0D-C67387B791DD}"/>
              </a:ext>
            </a:extLst>
          </p:cNvPr>
          <p:cNvGraphicFramePr>
            <a:graphicFrameLocks noGrp="1"/>
          </p:cNvGraphicFramePr>
          <p:nvPr/>
        </p:nvGraphicFramePr>
        <p:xfrm>
          <a:off x="99301" y="3980120"/>
          <a:ext cx="5780100" cy="6103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01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เงื่อนไข (ถ้ามี)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551155"/>
                  </a:ext>
                </a:extLst>
              </a:tr>
              <a:tr h="351273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th-TH" sz="9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......................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31" name="กลุ่ม 4">
            <a:extLst>
              <a:ext uri="{FF2B5EF4-FFF2-40B4-BE49-F238E27FC236}">
                <a16:creationId xmlns="" xmlns:a16="http://schemas.microsoft.com/office/drawing/2014/main" id="{DB138557-8662-4FAD-821C-CD5A37D171FD}"/>
              </a:ext>
            </a:extLst>
          </p:cNvPr>
          <p:cNvGrpSpPr>
            <a:grpSpLocks/>
          </p:cNvGrpSpPr>
          <p:nvPr/>
        </p:nvGrpSpPr>
        <p:grpSpPr bwMode="auto">
          <a:xfrm>
            <a:off x="7977420" y="635158"/>
            <a:ext cx="1107285" cy="615553"/>
            <a:chOff x="7094187" y="1707729"/>
            <a:chExt cx="1164188" cy="613365"/>
          </a:xfrm>
        </p:grpSpPr>
        <p:pic>
          <p:nvPicPr>
            <p:cNvPr id="32" name="Picture 1" descr="C:\Users\dathpan\Downloads\056aac9a306aef891367aae43a86394b.jpg">
              <a:extLst>
                <a:ext uri="{FF2B5EF4-FFF2-40B4-BE49-F238E27FC236}">
                  <a16:creationId xmlns="" xmlns:a16="http://schemas.microsoft.com/office/drawing/2014/main" id="{1C8FDC59-D490-4774-BD7B-919EAA3763C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19" t="8192" r="17099" b="14839"/>
            <a:stretch>
              <a:fillRect/>
            </a:stretch>
          </p:blipFill>
          <p:spPr bwMode="auto">
            <a:xfrm>
              <a:off x="7286862" y="1707729"/>
              <a:ext cx="742574" cy="613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" name="TextBox 2">
              <a:extLst>
                <a:ext uri="{FF2B5EF4-FFF2-40B4-BE49-F238E27FC236}">
                  <a16:creationId xmlns="" xmlns:a16="http://schemas.microsoft.com/office/drawing/2014/main" id="{81B12B46-6918-4A5E-85F8-02480A1B65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94187" y="1848543"/>
              <a:ext cx="1164188" cy="398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h-TH" altLang="th-TH" sz="9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น้ำหนัก</a:t>
              </a:r>
              <a:endParaRPr lang="en-US" altLang="th-TH" sz="9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1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XX</a:t>
              </a:r>
              <a:endParaRPr lang="th-TH" sz="11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B2D04DC4-3AB9-4F7A-A0C8-47DA48CE41BF}"/>
              </a:ext>
            </a:extLst>
          </p:cNvPr>
          <p:cNvSpPr/>
          <p:nvPr/>
        </p:nvSpPr>
        <p:spPr>
          <a:xfrm>
            <a:off x="5879401" y="2729358"/>
            <a:ext cx="33321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sz="1000" i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(ข้อมูลประกอบ (ถ้ามี) เช่น กราฟข้อมูล/ ขั้นตอน</a:t>
            </a:r>
            <a:br>
              <a:rPr lang="th-TH" sz="1000" i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000" i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การดำเนินงาน/ </a:t>
            </a:r>
            <a:r>
              <a:rPr lang="en-US" sz="1000" i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Roadmap </a:t>
            </a:r>
            <a:r>
              <a:rPr lang="th-TH" sz="1000" i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ของแผน เป็นต้น)</a:t>
            </a:r>
            <a:endParaRPr lang="en-US" sz="1000" i="1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955601" y="3196143"/>
            <a:ext cx="3000541" cy="213785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0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988371"/>
              </p:ext>
            </p:extLst>
          </p:nvPr>
        </p:nvGraphicFramePr>
        <p:xfrm>
          <a:off x="134568" y="5483110"/>
          <a:ext cx="6220050" cy="982345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2856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93441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50825">
                <a:tc gridSpan="2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spc="-4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โปรดระบุ</a:t>
                      </a:r>
                      <a:r>
                        <a:rPr lang="th-TH" sz="1000" spc="-4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ระดับผลกระทบ (</a:t>
                      </a:r>
                      <a:r>
                        <a:rPr lang="en-US" sz="1000" spc="-4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Impact) </a:t>
                      </a:r>
                      <a:r>
                        <a:rPr lang="th-TH" sz="1000" spc="-4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ของตัวชี้วัด </a:t>
                      </a:r>
                      <a:r>
                        <a:rPr lang="th-TH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(ระบุเครื่องหมาย√</a:t>
                      </a:r>
                      <a:r>
                        <a:rPr lang="th-TH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ใน   </a:t>
                      </a:r>
                      <a:r>
                        <a:rPr lang="en-US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  <a:r>
                        <a:rPr lang="th-TH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lang="en-US" sz="1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285750" algn="l"/>
                      <a:endParaRPr lang="en-US" sz="1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/>
                      <a:r>
                        <a:rPr lang="th-TH" sz="1000" spc="-4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ส่งผลกระทบต่อการดำรงชีวิตของประชาชนโดยตรง</a:t>
                      </a:r>
                      <a:endParaRPr lang="en-US" sz="1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2859">
                <a:tc>
                  <a:txBody>
                    <a:bodyPr/>
                    <a:lstStyle/>
                    <a:p>
                      <a:pPr marL="0" indent="285750" algn="l"/>
                      <a:endParaRPr lang="en-US" sz="1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/>
                      <a:r>
                        <a:rPr lang="th-TH" sz="1000" spc="-4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ส่งผลกระทบต่อกลุ่มเป้าหมายภายนอกส่วนราชการ</a:t>
                      </a:r>
                      <a:endParaRPr lang="en-US" sz="1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83819">
                <a:tc>
                  <a:txBody>
                    <a:bodyPr/>
                    <a:lstStyle/>
                    <a:p>
                      <a:pPr marL="0" marR="0" indent="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spc="-4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spc="-4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ส่งผลกระทบต่อการปฏิบัติราชการภายในส่วนราชการ</a:t>
                      </a:r>
                      <a:endParaRPr lang="en-US" sz="1000" spc="-4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" name="Rectangle 20"/>
          <p:cNvSpPr/>
          <p:nvPr/>
        </p:nvSpPr>
        <p:spPr>
          <a:xfrm>
            <a:off x="4028619" y="5531660"/>
            <a:ext cx="137160" cy="13716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864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pPr>
              <a:defRPr/>
            </a:pPr>
            <a:fld id="{C7D103AA-8845-4AAA-8DCD-945F174AEA28}" type="slidenum">
              <a:rPr lang="th-TH" sz="900" smtClean="0">
                <a:solidFill>
                  <a:prstClr val="black">
                    <a:tint val="75000"/>
                  </a:prst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>
                <a:defRPr/>
              </a:pPr>
              <a:t>7</a:t>
            </a:fld>
            <a:endParaRPr lang="th-TH" sz="900">
              <a:solidFill>
                <a:prstClr val="black">
                  <a:tint val="75000"/>
                </a:prst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 bwMode="gray">
          <a:xfrm>
            <a:off x="99305" y="832489"/>
            <a:ext cx="7772069" cy="361415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ts val="600"/>
              </a:spcAft>
              <a:defRPr/>
            </a:pPr>
            <a:endParaRPr lang="en-US" sz="1000" kern="0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95" y="827193"/>
            <a:ext cx="83980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defTabSz="457200"/>
            <a:r>
              <a:rPr lang="th-TH" sz="1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ความสำเร็จของการดำเนินการของหน่วยงานในการแก้ไขวิกฤตการแพร่ระบาดของโรคโควิด 19</a:t>
            </a:r>
          </a:p>
        </p:txBody>
      </p:sp>
      <p:graphicFrame>
        <p:nvGraphicFramePr>
          <p:cNvPr id="46" name="ตาราง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0045517"/>
              </p:ext>
            </p:extLst>
          </p:nvPr>
        </p:nvGraphicFramePr>
        <p:xfrm>
          <a:off x="99301" y="1225690"/>
          <a:ext cx="8902009" cy="140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0200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84738">
                <a:tc>
                  <a:txBody>
                    <a:bodyPr/>
                    <a:lstStyle/>
                    <a:p>
                      <a:pPr marL="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คำอธิบาย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20443036"/>
                  </a:ext>
                </a:extLst>
              </a:tr>
              <a:tr h="1127640">
                <a:tc>
                  <a:txBody>
                    <a:bodyPr/>
                    <a:lstStyle/>
                    <a:p>
                      <a:pPr marL="171450" marR="0" lvl="0" indent="-17145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1200" dirty="0">
                          <a:solidFill>
                            <a:prstClr val="black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ส่วนราชการได้มีการดำเนินการจัดทำมาตรการต่างๆ ในการเฝ้าระวัง </a:t>
                      </a:r>
                      <a:r>
                        <a:rPr lang="th-TH" sz="1200" dirty="0" smtClean="0">
                          <a:solidFill>
                            <a:prstClr val="black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ควบคุม</a:t>
                      </a:r>
                      <a:r>
                        <a:rPr lang="th-TH" sz="1200" baseline="0" dirty="0" smtClean="0">
                          <a:solidFill>
                            <a:prstClr val="black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และ</a:t>
                      </a:r>
                      <a:r>
                        <a:rPr lang="th-TH" sz="1200" dirty="0" smtClean="0">
                          <a:solidFill>
                            <a:prstClr val="black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ป้องกัน</a:t>
                      </a:r>
                      <a:r>
                        <a:rPr lang="th-TH" sz="1200" dirty="0">
                          <a:solidFill>
                            <a:prstClr val="black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การติดเชื่อไวรัสโคโรนา </a:t>
                      </a:r>
                      <a:r>
                        <a:rPr lang="en-US" sz="1200" dirty="0">
                          <a:solidFill>
                            <a:prstClr val="black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2019</a:t>
                      </a:r>
                      <a:r>
                        <a:rPr lang="th-TH" sz="1200" baseline="0" dirty="0">
                          <a:solidFill>
                            <a:prstClr val="black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dirty="0">
                          <a:solidFill>
                            <a:prstClr val="black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(COVID</a:t>
                      </a:r>
                      <a:r>
                        <a:rPr lang="th-TH" sz="1200" baseline="0" dirty="0">
                          <a:solidFill>
                            <a:prstClr val="black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dirty="0">
                          <a:solidFill>
                            <a:prstClr val="black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</a:t>
                      </a:r>
                      <a:r>
                        <a:rPr lang="th-TH" sz="1200" baseline="0" dirty="0">
                          <a:solidFill>
                            <a:prstClr val="black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dirty="0">
                          <a:solidFill>
                            <a:prstClr val="black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19)</a:t>
                      </a:r>
                      <a:r>
                        <a:rPr lang="th-TH" sz="1200" dirty="0">
                          <a:solidFill>
                            <a:prstClr val="black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เพื่อไม่ให้ประชาชนติดเชื้อลดลง สามารถดำเนินการตามภารกิจของหน่วยงานและให้บริการได้อย่างต่อเนื่อง รวมทั้งสามารถแก้ไขปัญหาหรือป้องกันการแพร่ระบาดของโรคโควิด 19 ได้ จึงกำหนดเป็นตัวชี้วัดใหม่เพื่อติดตามผลการดำเนินงาน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120355"/>
              </p:ext>
            </p:extLst>
          </p:nvPr>
        </p:nvGraphicFramePr>
        <p:xfrm>
          <a:off x="99305" y="2858132"/>
          <a:ext cx="7338839" cy="10570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9448">
                  <a:extLst>
                    <a:ext uri="{9D8B030D-6E8A-4147-A177-3AD203B41FA5}">
                      <a16:colId xmlns="" xmlns:a16="http://schemas.microsoft.com/office/drawing/2014/main" val="1661457189"/>
                    </a:ext>
                  </a:extLst>
                </a:gridCol>
                <a:gridCol w="2582709">
                  <a:extLst>
                    <a:ext uri="{9D8B030D-6E8A-4147-A177-3AD203B41FA5}">
                      <a16:colId xmlns="" xmlns:a16="http://schemas.microsoft.com/office/drawing/2014/main" val="2395773697"/>
                    </a:ext>
                  </a:extLst>
                </a:gridCol>
                <a:gridCol w="2336682">
                  <a:extLst>
                    <a:ext uri="{9D8B030D-6E8A-4147-A177-3AD203B41FA5}">
                      <a16:colId xmlns="" xmlns:a16="http://schemas.microsoft.com/office/drawing/2014/main" val="2019525282"/>
                    </a:ext>
                  </a:extLst>
                </a:gridCol>
              </a:tblGrid>
              <a:tr h="152824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เกณฑ์การประเมิน</a:t>
                      </a: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000" b="1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000" b="1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17566634"/>
                  </a:ext>
                </a:extLst>
              </a:tr>
              <a:tr h="143835">
                <a:tc>
                  <a:txBody>
                    <a:bodyPr/>
                    <a:lstStyle/>
                    <a:p>
                      <a:pPr algn="ctr"/>
                      <a:r>
                        <a:rPr lang="th-TH" sz="12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เป้าหมายขั้นต้น (50)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2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เป้าหมายมาตรฐาน (</a:t>
                      </a:r>
                      <a:r>
                        <a:rPr lang="en-US" sz="12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75</a:t>
                      </a:r>
                      <a:r>
                        <a:rPr lang="th-TH" sz="12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2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เป้าหมายขั้นสูง (100)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33969053"/>
                  </a:ext>
                </a:extLst>
              </a:tr>
              <a:tr h="4674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 kern="12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ดำเนินการจัดทำมาตรการต่างๆ ในการเฝ้าระวัง ควบคุมการติดเชื้อ</a:t>
                      </a:r>
                      <a:endParaRPr lang="th-TH" sz="1200" b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</a:pPr>
                      <a:r>
                        <a:rPr lang="th-TH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ดำเนินการตามมาตรการตามแผนได้ครบถ้วน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</a:pPr>
                      <a:r>
                        <a:rPr lang="th-TH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จำนวนผู้ติดเชื้อลดลงจากเดิม</a:t>
                      </a:r>
                      <a:br>
                        <a:rPr lang="th-TH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</a:br>
                      <a:r>
                        <a:rPr lang="th-TH" sz="1200" b="0" kern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ร้อยละ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80</a:t>
                      </a:r>
                      <a:r>
                        <a:rPr lang="th-TH" sz="1200" b="0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endParaRPr lang="th-TH" sz="1200" b="0" kern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4745697"/>
                  </a:ext>
                </a:extLst>
              </a:tr>
            </a:tbl>
          </a:graphicData>
        </a:graphic>
      </p:graphicFrame>
      <p:graphicFrame>
        <p:nvGraphicFramePr>
          <p:cNvPr id="26" name="ตาราง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57674"/>
              </p:ext>
            </p:extLst>
          </p:nvPr>
        </p:nvGraphicFramePr>
        <p:xfrm>
          <a:off x="99305" y="4864548"/>
          <a:ext cx="5780096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009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465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ประโยชน์ที่ประชาชนจะได้รับ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551155"/>
                  </a:ext>
                </a:extLst>
              </a:tr>
              <a:tr h="299756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th-TH" sz="12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ลดผลกระทบจากการแพร่ระบาดของโรคโควิด 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19</a:t>
                      </a:r>
                      <a:endParaRPr lang="th-TH" sz="1200" b="0" baseline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th-TH" sz="12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จำนวนผู้ติดเชื้อโรคโควิด 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19</a:t>
                      </a:r>
                      <a:r>
                        <a:rPr lang="th-TH" sz="12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ลดลงอย่างต่อเนื่อง</a:t>
                      </a:r>
                      <a:endParaRPr lang="en-US" sz="1200" b="0" baseline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th-TH" sz="12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ประชาชนได้รับบริการจากภาครัฐได้อย่างต่อเนื่อง</a:t>
                      </a:r>
                      <a:endParaRPr lang="en-US" sz="1200" b="0" baseline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0" name="ตาราง 9">
            <a:extLst>
              <a:ext uri="{FF2B5EF4-FFF2-40B4-BE49-F238E27FC236}">
                <a16:creationId xmlns="" xmlns:a16="http://schemas.microsoft.com/office/drawing/2014/main" id="{1FCC445B-E140-4455-BB0D-C67387B791DD}"/>
              </a:ext>
            </a:extLst>
          </p:cNvPr>
          <p:cNvGraphicFramePr>
            <a:graphicFrameLocks noGrp="1"/>
          </p:cNvGraphicFramePr>
          <p:nvPr/>
        </p:nvGraphicFramePr>
        <p:xfrm>
          <a:off x="99301" y="4106063"/>
          <a:ext cx="5780100" cy="7793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01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เงื่อนไข (ถ้ามี)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551155"/>
                  </a:ext>
                </a:extLst>
              </a:tr>
              <a:tr h="5050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 </a:t>
                      </a:r>
                      <a:endParaRPr lang="th-TH" sz="1200" b="0" baseline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31" name="กลุ่ม 4">
            <a:extLst>
              <a:ext uri="{FF2B5EF4-FFF2-40B4-BE49-F238E27FC236}">
                <a16:creationId xmlns="" xmlns:a16="http://schemas.microsoft.com/office/drawing/2014/main" id="{DB138557-8662-4FAD-821C-CD5A37D171FD}"/>
              </a:ext>
            </a:extLst>
          </p:cNvPr>
          <p:cNvGrpSpPr>
            <a:grpSpLocks/>
          </p:cNvGrpSpPr>
          <p:nvPr/>
        </p:nvGrpSpPr>
        <p:grpSpPr bwMode="auto">
          <a:xfrm>
            <a:off x="8104300" y="768258"/>
            <a:ext cx="1107285" cy="615553"/>
            <a:chOff x="7094187" y="1707729"/>
            <a:chExt cx="1164188" cy="613365"/>
          </a:xfrm>
        </p:grpSpPr>
        <p:pic>
          <p:nvPicPr>
            <p:cNvPr id="32" name="Picture 1" descr="C:\Users\dathpan\Downloads\056aac9a306aef891367aae43a86394b.jpg">
              <a:extLst>
                <a:ext uri="{FF2B5EF4-FFF2-40B4-BE49-F238E27FC236}">
                  <a16:creationId xmlns="" xmlns:a16="http://schemas.microsoft.com/office/drawing/2014/main" id="{1C8FDC59-D490-4774-BD7B-919EAA3763C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19" t="8192" r="17099" b="14839"/>
            <a:stretch>
              <a:fillRect/>
            </a:stretch>
          </p:blipFill>
          <p:spPr bwMode="auto">
            <a:xfrm>
              <a:off x="7286862" y="1707729"/>
              <a:ext cx="742574" cy="613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" name="TextBox 2">
              <a:extLst>
                <a:ext uri="{FF2B5EF4-FFF2-40B4-BE49-F238E27FC236}">
                  <a16:creationId xmlns="" xmlns:a16="http://schemas.microsoft.com/office/drawing/2014/main" id="{81B12B46-6918-4A5E-85F8-02480A1B65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94187" y="1848543"/>
              <a:ext cx="1164188" cy="398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h-TH" altLang="th-TH" sz="9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น้ำหนัก</a:t>
              </a:r>
              <a:endParaRPr lang="en-US" altLang="th-TH" sz="9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100" b="1" dirty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10</a:t>
              </a:r>
              <a:endParaRPr lang="th-TH" sz="11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45155"/>
              </p:ext>
            </p:extLst>
          </p:nvPr>
        </p:nvGraphicFramePr>
        <p:xfrm>
          <a:off x="99305" y="5787910"/>
          <a:ext cx="6220050" cy="982345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24782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9722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50825">
                <a:tc gridSpan="2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spc="-4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โปรดระบุ</a:t>
                      </a:r>
                      <a:r>
                        <a:rPr lang="th-TH" sz="1000" spc="-4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ระดับผลกระทบ (</a:t>
                      </a:r>
                      <a:r>
                        <a:rPr lang="en-US" sz="1000" spc="-4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Impact) </a:t>
                      </a:r>
                      <a:r>
                        <a:rPr lang="th-TH" sz="1000" spc="-4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ของตัวชี้วัด </a:t>
                      </a:r>
                      <a:r>
                        <a:rPr lang="th-TH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(ระบุเครื่องหมาย√</a:t>
                      </a:r>
                      <a:r>
                        <a:rPr lang="th-TH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ใน   </a:t>
                      </a:r>
                      <a:r>
                        <a:rPr lang="en-US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  <a:r>
                        <a:rPr lang="th-TH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lang="en-US" sz="1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√</a:t>
                      </a:r>
                      <a:endParaRPr lang="en-US" sz="1000" spc="-40" baseline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/>
                      <a:r>
                        <a:rPr lang="th-TH" sz="1000" spc="-4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ส่งผลกระทบต่อการดำรงชีวิตของประชาชนโดยตรง</a:t>
                      </a:r>
                      <a:endParaRPr lang="en-US" sz="1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2859">
                <a:tc>
                  <a:txBody>
                    <a:bodyPr/>
                    <a:lstStyle/>
                    <a:p>
                      <a:pPr marL="0" indent="285750" algn="ctr"/>
                      <a:endParaRPr lang="en-US" sz="1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/>
                      <a:r>
                        <a:rPr lang="th-TH" sz="1000" spc="-4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ส่งผลต่อกลุ่มเป้าหมายภายนอกส่วนราชการ</a:t>
                      </a:r>
                      <a:endParaRPr lang="en-US" sz="1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838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spc="-4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spc="-4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ส่งผลต่อการปฏิบัติราชการภายในส่วนราชการ</a:t>
                      </a:r>
                      <a:endParaRPr lang="en-US" sz="1000" spc="-4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4004389" y="5845985"/>
            <a:ext cx="137160" cy="13716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prstClr val="white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-24520" y="49109"/>
            <a:ext cx="86021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h-TH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แบบฟอร์มที่ </a:t>
            </a:r>
            <a:r>
              <a:rPr lang="en-US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</a:t>
            </a:r>
            <a:r>
              <a:rPr lang="th-TH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การเสนอตัวชี้วัดใหม่ในการแก้ไขปัญหาหรือป้องกันโรค </a:t>
            </a:r>
            <a:r>
              <a:rPr lang="en-US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COVID-19</a:t>
            </a:r>
            <a:endParaRPr lang="th-TH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ตัวอย่าง กรม</a:t>
            </a:r>
            <a:r>
              <a:rPr lang="en-US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</a:t>
            </a:r>
          </a:p>
        </p:txBody>
      </p:sp>
      <p:sp>
        <p:nvSpPr>
          <p:cNvPr id="3" name="TextBox 2"/>
          <p:cNvSpPr txBox="1"/>
          <p:nvPr/>
        </p:nvSpPr>
        <p:spPr>
          <a:xfrm rot="19620313">
            <a:off x="3251865" y="3757609"/>
            <a:ext cx="29130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6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ตัวอย่าง</a:t>
            </a:r>
            <a:endParaRPr lang="en-US" sz="60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19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86600" y="6502400"/>
            <a:ext cx="2057400" cy="365125"/>
          </a:xfrm>
        </p:spPr>
        <p:txBody>
          <a:bodyPr/>
          <a:lstStyle/>
          <a:p>
            <a:pPr>
              <a:defRPr/>
            </a:pPr>
            <a:fld id="{C7D103AA-8845-4AAA-8DCD-945F174AEA28}" type="slidenum">
              <a:rPr lang="th-TH" sz="900" smtClean="0">
                <a:solidFill>
                  <a:prstClr val="black">
                    <a:tint val="75000"/>
                  </a:prst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>
                <a:defRPr/>
              </a:pPr>
              <a:t>8</a:t>
            </a:fld>
            <a:endParaRPr lang="th-TH" sz="900">
              <a:solidFill>
                <a:prstClr val="black">
                  <a:tint val="75000"/>
                </a:prst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 bwMode="gray">
          <a:xfrm>
            <a:off x="99305" y="832490"/>
            <a:ext cx="7958845" cy="344094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ts val="600"/>
              </a:spcAft>
              <a:defRPr/>
            </a:pPr>
            <a:endParaRPr lang="en-US" sz="1000" kern="0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95" y="827193"/>
            <a:ext cx="83980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2300" indent="-6223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1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ชื่อตัวชี้วัด</a:t>
            </a:r>
            <a:r>
              <a:rPr lang="en-US" sz="14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………..</a:t>
            </a:r>
            <a:endParaRPr lang="en-US" sz="900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6" name="ตาราง 9"/>
          <p:cNvGraphicFramePr>
            <a:graphicFrameLocks noGrp="1"/>
          </p:cNvGraphicFramePr>
          <p:nvPr/>
        </p:nvGraphicFramePr>
        <p:xfrm>
          <a:off x="99301" y="1235215"/>
          <a:ext cx="8902009" cy="140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0200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84738">
                <a:tc>
                  <a:txBody>
                    <a:bodyPr/>
                    <a:lstStyle/>
                    <a:p>
                      <a:pPr marL="0" marR="0" lvl="0" indent="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th-TH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คำอธิบาย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20443036"/>
                  </a:ext>
                </a:extLst>
              </a:tr>
              <a:tr h="1127640">
                <a:tc>
                  <a:txBody>
                    <a:bodyPr/>
                    <a:lstStyle/>
                    <a:p>
                      <a:pPr marL="171450" marR="0" lvl="0" indent="-171450" algn="thai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th-TH" sz="1000" b="0" dirty="0">
                        <a:solidFill>
                          <a:prstClr val="black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0" y="37213"/>
            <a:ext cx="86021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h-TH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แบบฟอร์มที่ 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</a:t>
            </a:r>
            <a:r>
              <a:rPr lang="th-TH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การเสนอตัวชี้วัดใหม่ตามภารกิจหลัก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h-TH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กรม</a:t>
            </a:r>
            <a:r>
              <a:rPr lang="en-US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………….</a:t>
            </a:r>
            <a:r>
              <a:rPr lang="th-TH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9305" y="2935390"/>
          <a:ext cx="5780100" cy="9703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9762">
                  <a:extLst>
                    <a:ext uri="{9D8B030D-6E8A-4147-A177-3AD203B41FA5}">
                      <a16:colId xmlns="" xmlns:a16="http://schemas.microsoft.com/office/drawing/2014/main" val="1661457189"/>
                    </a:ext>
                  </a:extLst>
                </a:gridCol>
                <a:gridCol w="2030893">
                  <a:extLst>
                    <a:ext uri="{9D8B030D-6E8A-4147-A177-3AD203B41FA5}">
                      <a16:colId xmlns="" xmlns:a16="http://schemas.microsoft.com/office/drawing/2014/main" val="2395773697"/>
                    </a:ext>
                  </a:extLst>
                </a:gridCol>
                <a:gridCol w="1989445">
                  <a:extLst>
                    <a:ext uri="{9D8B030D-6E8A-4147-A177-3AD203B41FA5}">
                      <a16:colId xmlns="" xmlns:a16="http://schemas.microsoft.com/office/drawing/2014/main" val="2019525282"/>
                    </a:ext>
                  </a:extLst>
                </a:gridCol>
              </a:tblGrid>
              <a:tr h="152824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เกณฑ์การประเมิน</a:t>
                      </a: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000" b="1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000" b="1" dirty="0">
                        <a:solidFill>
                          <a:sysClr val="windowText" lastClr="0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17566634"/>
                  </a:ext>
                </a:extLst>
              </a:tr>
              <a:tr h="143835"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เป้าหมายขั้นต้น (50)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เป้าหมายมาตรฐาน (</a:t>
                      </a:r>
                      <a:r>
                        <a:rPr lang="en-US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75</a:t>
                      </a:r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b="1" dirty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เป้าหมายขั้นสูง (100)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33969053"/>
                  </a:ext>
                </a:extLst>
              </a:tr>
              <a:tr h="467463">
                <a:tc>
                  <a:txBody>
                    <a:bodyPr/>
                    <a:lstStyle/>
                    <a:p>
                      <a:pPr algn="ctr"/>
                      <a:endParaRPr lang="th-TH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9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4745697"/>
                  </a:ext>
                </a:extLst>
              </a:tr>
            </a:tbl>
          </a:graphicData>
        </a:graphic>
      </p:graphicFrame>
      <p:graphicFrame>
        <p:nvGraphicFramePr>
          <p:cNvPr id="26" name="ตาราง 9"/>
          <p:cNvGraphicFramePr>
            <a:graphicFrameLocks noGrp="1"/>
          </p:cNvGraphicFramePr>
          <p:nvPr/>
        </p:nvGraphicFramePr>
        <p:xfrm>
          <a:off x="99305" y="4608115"/>
          <a:ext cx="5780096" cy="5588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009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465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ประโยชน์ที่ประชาชนจะได้รับ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551155"/>
                  </a:ext>
                </a:extLst>
              </a:tr>
              <a:tr h="299756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US" sz="900" b="0" baseline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0" name="ตาราง 9">
            <a:extLst>
              <a:ext uri="{FF2B5EF4-FFF2-40B4-BE49-F238E27FC236}">
                <a16:creationId xmlns="" xmlns:a16="http://schemas.microsoft.com/office/drawing/2014/main" id="{1FCC445B-E140-4455-BB0D-C67387B791DD}"/>
              </a:ext>
            </a:extLst>
          </p:cNvPr>
          <p:cNvGraphicFramePr>
            <a:graphicFrameLocks noGrp="1"/>
          </p:cNvGraphicFramePr>
          <p:nvPr/>
        </p:nvGraphicFramePr>
        <p:xfrm>
          <a:off x="99301" y="3980120"/>
          <a:ext cx="5780100" cy="5456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01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เงื่อนไข (ถ้ามี)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551155"/>
                  </a:ext>
                </a:extLst>
              </a:tr>
              <a:tr h="2866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900" b="0" baseline="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31" name="กลุ่ม 4">
            <a:extLst>
              <a:ext uri="{FF2B5EF4-FFF2-40B4-BE49-F238E27FC236}">
                <a16:creationId xmlns="" xmlns:a16="http://schemas.microsoft.com/office/drawing/2014/main" id="{DB138557-8662-4FAD-821C-CD5A37D171FD}"/>
              </a:ext>
            </a:extLst>
          </p:cNvPr>
          <p:cNvGrpSpPr>
            <a:grpSpLocks/>
          </p:cNvGrpSpPr>
          <p:nvPr/>
        </p:nvGrpSpPr>
        <p:grpSpPr bwMode="auto">
          <a:xfrm>
            <a:off x="7977420" y="635158"/>
            <a:ext cx="1107285" cy="615553"/>
            <a:chOff x="7094187" y="1707729"/>
            <a:chExt cx="1164188" cy="613365"/>
          </a:xfrm>
        </p:grpSpPr>
        <p:pic>
          <p:nvPicPr>
            <p:cNvPr id="32" name="Picture 1" descr="C:\Users\dathpan\Downloads\056aac9a306aef891367aae43a86394b.jpg">
              <a:extLst>
                <a:ext uri="{FF2B5EF4-FFF2-40B4-BE49-F238E27FC236}">
                  <a16:creationId xmlns="" xmlns:a16="http://schemas.microsoft.com/office/drawing/2014/main" id="{1C8FDC59-D490-4774-BD7B-919EAA3763C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19" t="8192" r="17099" b="14839"/>
            <a:stretch>
              <a:fillRect/>
            </a:stretch>
          </p:blipFill>
          <p:spPr bwMode="auto">
            <a:xfrm>
              <a:off x="7286862" y="1707729"/>
              <a:ext cx="742574" cy="613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" name="TextBox 2">
              <a:extLst>
                <a:ext uri="{FF2B5EF4-FFF2-40B4-BE49-F238E27FC236}">
                  <a16:creationId xmlns="" xmlns:a16="http://schemas.microsoft.com/office/drawing/2014/main" id="{81B12B46-6918-4A5E-85F8-02480A1B65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94187" y="1848543"/>
              <a:ext cx="1164188" cy="398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ngsana New" panose="02020603050405020304" pitchFamily="18" charset="-34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th-TH" altLang="th-TH" sz="9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น้ำหนัก</a:t>
              </a:r>
              <a:endParaRPr lang="en-US" altLang="th-TH" sz="9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1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XX</a:t>
              </a:r>
              <a:endParaRPr lang="th-TH" sz="11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B2D04DC4-3AB9-4F7A-A0C8-47DA48CE41BF}"/>
              </a:ext>
            </a:extLst>
          </p:cNvPr>
          <p:cNvSpPr/>
          <p:nvPr/>
        </p:nvSpPr>
        <p:spPr>
          <a:xfrm>
            <a:off x="5879401" y="2729358"/>
            <a:ext cx="33321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sz="1000" i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(ข้อมูลประกอบ (ถ้ามี) เช่น กราฟข้อมูล/ ขั้นตอน</a:t>
            </a:r>
            <a:br>
              <a:rPr lang="th-TH" sz="1000" i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000" i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การดำเนินงาน/ </a:t>
            </a:r>
            <a:r>
              <a:rPr lang="en-US" sz="1000" i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Roadmap </a:t>
            </a:r>
            <a:r>
              <a:rPr lang="th-TH" sz="1000" i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ของแผน เป็นต้น)</a:t>
            </a:r>
            <a:endParaRPr lang="en-US" sz="1000" i="1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955601" y="3196144"/>
            <a:ext cx="3000541" cy="196698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0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79595" y="5492751"/>
          <a:ext cx="4937760" cy="74535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8755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875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8755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8755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8755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ความเชื่อมโยง </a:t>
                      </a:r>
                      <a:r>
                        <a:rPr lang="en-US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 </a:t>
                      </a:r>
                      <a:r>
                        <a:rPr lang="th-TH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องค์ประกอบ (ระบุเครื่องหมาย√ ใน      </a:t>
                      </a:r>
                      <a:r>
                        <a:rPr lang="en-US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th-TH" sz="1000" spc="-3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องค์ประกอบที่ </a:t>
                      </a:r>
                      <a:r>
                        <a:rPr lang="en-US" sz="1000" spc="-3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spc="-3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องค์ประกอบที่ </a:t>
                      </a:r>
                      <a:r>
                        <a:rPr lang="en-US" sz="1000" spc="-3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spc="-3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องค์ประกอบที่ </a:t>
                      </a:r>
                      <a:r>
                        <a:rPr lang="en-US" sz="1000" spc="-3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spc="-3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องค์ประกอบที่ </a:t>
                      </a:r>
                      <a:r>
                        <a:rPr lang="en-US" sz="1000" spc="-3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spc="-3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องค์ประกอบที่ </a:t>
                      </a:r>
                      <a:r>
                        <a:rPr lang="en-US" sz="1000" spc="-3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767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1" name="Rectangle 20"/>
          <p:cNvSpPr/>
          <p:nvPr/>
        </p:nvSpPr>
        <p:spPr>
          <a:xfrm>
            <a:off x="8353262" y="5559088"/>
            <a:ext cx="137160" cy="13716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250492" y="5546354"/>
            <a:ext cx="137160" cy="13716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prstClr val="white"/>
              </a:solidFill>
            </a:endParaRP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405060"/>
              </p:ext>
            </p:extLst>
          </p:nvPr>
        </p:nvGraphicFramePr>
        <p:xfrm>
          <a:off x="5353800" y="5510175"/>
          <a:ext cx="3657600" cy="74535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14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ความเชื่อมโยงยุทธศาสตร์ฯ (ระบุเครื่องหมาย √ ใน       </a:t>
                      </a:r>
                      <a:r>
                        <a:rPr lang="en-US" sz="10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22249">
                <a:tc>
                  <a:txBody>
                    <a:bodyPr/>
                    <a:lstStyle/>
                    <a:p>
                      <a:pPr algn="ctr"/>
                      <a:r>
                        <a:rPr lang="th-TH" sz="1000" spc="-4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แผนแม่บท</a:t>
                      </a:r>
                      <a:endParaRPr lang="en-US" sz="1000" spc="-40" baseline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spc="-4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แผน </a:t>
                      </a:r>
                      <a:r>
                        <a:rPr lang="en-US" sz="1000" spc="-4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spc="-4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นโยบายรัฐบาล</a:t>
                      </a:r>
                      <a:endParaRPr lang="en-US" sz="1000" spc="-40" baseline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00" spc="-4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อื่นๆ</a:t>
                      </a:r>
                      <a:endParaRPr lang="en-US" sz="1000" spc="-40" baseline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767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528438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5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10830</TotalTime>
  <Words>1673</Words>
  <Application>Microsoft Office PowerPoint</Application>
  <PresentationFormat>On-screen Show (4:3)</PresentationFormat>
  <Paragraphs>306</Paragraphs>
  <Slides>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1_Office Theme</vt:lpstr>
      <vt:lpstr>5_Custom Design</vt:lpstr>
      <vt:lpstr>PowerPoint Presentation</vt:lpstr>
      <vt:lpstr>PowerPoint Presentation</vt:lpstr>
      <vt:lpstr>  แบบฟอร์มการปรับตัวชี้วัด  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iampiknik piknik</dc:creator>
  <cp:lastModifiedBy>DedeT4F2</cp:lastModifiedBy>
  <cp:revision>996</cp:revision>
  <cp:lastPrinted>2020-06-19T03:07:59Z</cp:lastPrinted>
  <dcterms:created xsi:type="dcterms:W3CDTF">2019-08-05T03:14:46Z</dcterms:created>
  <dcterms:modified xsi:type="dcterms:W3CDTF">2020-06-19T03:21:15Z</dcterms:modified>
</cp:coreProperties>
</file>