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FFC000"/>
    <a:srgbClr val="CCCCFF"/>
    <a:srgbClr val="CC99FF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35" autoAdjust="0"/>
    <p:restoredTop sz="94660"/>
  </p:normalViewPr>
  <p:slideViewPr>
    <p:cSldViewPr snapToGrid="0">
      <p:cViewPr>
        <p:scale>
          <a:sx n="77" d="100"/>
          <a:sy n="77" d="100"/>
        </p:scale>
        <p:origin x="900" y="34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1A3E7F-627E-44D1-BBAF-6161B0EDC3B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834577-57A1-425D-8306-87EB452AC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444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34577-57A1-425D-8306-87EB452AC0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0408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34577-57A1-425D-8306-87EB452AC05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2339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34577-57A1-425D-8306-87EB452AC05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217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34577-57A1-425D-8306-87EB452AC05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025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34577-57A1-425D-8306-87EB452AC05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444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34577-57A1-425D-8306-87EB452AC05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955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34577-57A1-425D-8306-87EB452AC05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69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34577-57A1-425D-8306-87EB452AC05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40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34577-57A1-425D-8306-87EB452AC05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564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34577-57A1-425D-8306-87EB452AC05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2833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34577-57A1-425D-8306-87EB452AC05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232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34577-57A1-425D-8306-87EB452AC05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0515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34577-57A1-425D-8306-87EB452AC05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59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34577-57A1-425D-8306-87EB452AC05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372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499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318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378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509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945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55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197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708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39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397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487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FD200-71DC-4993-8AE8-7EE101F6EC74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4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>
            <a:extLst>
              <a:ext uri="{FF2B5EF4-FFF2-40B4-BE49-F238E27FC236}">
                <a16:creationId xmlns:a16="http://schemas.microsoft.com/office/drawing/2014/main" xmlns="" id="{DDC18E03-0340-44F7-AE13-CAA1C8357DFF}"/>
              </a:ext>
            </a:extLst>
          </p:cNvPr>
          <p:cNvSpPr/>
          <p:nvPr/>
        </p:nvSpPr>
        <p:spPr>
          <a:xfrm>
            <a:off x="1325" y="-9441"/>
            <a:ext cx="80245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5BAF4593-3EA8-4623-8307-7C086851F69C}"/>
              </a:ext>
            </a:extLst>
          </p:cNvPr>
          <p:cNvSpPr/>
          <p:nvPr/>
        </p:nvSpPr>
        <p:spPr>
          <a:xfrm>
            <a:off x="10600587" y="579807"/>
            <a:ext cx="1554216" cy="18846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5F16340-261E-404B-8CA8-F51B61DDFBB1}"/>
              </a:ext>
            </a:extLst>
          </p:cNvPr>
          <p:cNvSpPr txBox="1"/>
          <p:nvPr/>
        </p:nvSpPr>
        <p:spPr>
          <a:xfrm>
            <a:off x="0" y="71138"/>
            <a:ext cx="12154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Strategy Map 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แผนดำเนินธุรกิจอย่างต่อเนื่องสำหรับการบริหารความพร้อมต่อสภาวะวิกฤต (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BCP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r>
              <a:rPr lang="th-TH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สล.</a:t>
            </a:r>
            <a:endParaRPr lang="en-US" sz="1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86F7272-2A07-49CE-A337-67ECCB5413E5}"/>
              </a:ext>
            </a:extLst>
          </p:cNvPr>
          <p:cNvSpPr txBox="1"/>
          <p:nvPr/>
        </p:nvSpPr>
        <p:spPr>
          <a:xfrm>
            <a:off x="62205" y="408759"/>
            <a:ext cx="615553" cy="112639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พันธ</a:t>
            </a:r>
            <a:r>
              <a:rPr lang="th-TH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กิจ/หน้าที่</a:t>
            </a:r>
            <a:endPara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BFE6E2B-7D8E-4A5B-A29C-71DBB5A30302}"/>
              </a:ext>
            </a:extLst>
          </p:cNvPr>
          <p:cNvSpPr txBox="1"/>
          <p:nvPr/>
        </p:nvSpPr>
        <p:spPr>
          <a:xfrm>
            <a:off x="62205" y="1487852"/>
            <a:ext cx="615553" cy="123274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กระบวนการหลัก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2C45E389-C9EE-4DBD-837F-CC3363138F3A}"/>
              </a:ext>
            </a:extLst>
          </p:cNvPr>
          <p:cNvSpPr txBox="1"/>
          <p:nvPr/>
        </p:nvSpPr>
        <p:spPr>
          <a:xfrm>
            <a:off x="62205" y="5342756"/>
            <a:ext cx="615553" cy="140600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กลยุทธ์ความต่อเนื่อง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34B1A7E8-7E51-4369-A54B-1E1C6EDC6423}"/>
              </a:ext>
            </a:extLst>
          </p:cNvPr>
          <p:cNvSpPr txBox="1"/>
          <p:nvPr/>
        </p:nvSpPr>
        <p:spPr>
          <a:xfrm>
            <a:off x="62205" y="2887581"/>
            <a:ext cx="615553" cy="231907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e-service/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ระบบงาน</a:t>
            </a:r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FF79578-EE28-49FE-8009-395CCB1B88CE}"/>
              </a:ext>
            </a:extLst>
          </p:cNvPr>
          <p:cNvSpPr txBox="1"/>
          <p:nvPr/>
        </p:nvSpPr>
        <p:spPr>
          <a:xfrm>
            <a:off x="10600587" y="579808"/>
            <a:ext cx="1633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แผนรองรับสถานการณ์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2B90B647-ECAB-4FEC-8561-BD441B3E9E67}"/>
              </a:ext>
            </a:extLst>
          </p:cNvPr>
          <p:cNvSpPr/>
          <p:nvPr/>
        </p:nvSpPr>
        <p:spPr>
          <a:xfrm>
            <a:off x="10555208" y="965056"/>
            <a:ext cx="1697750" cy="1332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3038" indent="-173038">
              <a:tabLst>
                <a:tab pos="173038" algn="l"/>
              </a:tabLst>
            </a:pPr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อุทกภัย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อัคคีภัย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แผ่นดินไหว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ชุมนุมประท้วง/จลาจล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ก่อการร้าย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ไฟฟ้าดับเป็นวงกว้าง</a:t>
            </a:r>
            <a:endParaRPr lang="th-TH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โรคระบาดต่อเนื่อง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อื่น ๆ ......................</a:t>
            </a:r>
          </a:p>
          <a:p>
            <a:pPr marL="173038" indent="-173038">
              <a:tabLst>
                <a:tab pos="173038" algn="l"/>
              </a:tabLst>
            </a:pPr>
            <a:endParaRPr lang="th-TH" sz="11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 2" panose="05020102010507070707" pitchFamily="18" charset="2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4D0502AD-2DE7-4339-9449-4836A9516407}"/>
              </a:ext>
            </a:extLst>
          </p:cNvPr>
          <p:cNvSpPr/>
          <p:nvPr/>
        </p:nvSpPr>
        <p:spPr>
          <a:xfrm>
            <a:off x="921752" y="883916"/>
            <a:ext cx="1604469" cy="4794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งาน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ช่วย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อำนวยการ งานเลขานุการ</a:t>
            </a:r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xmlns="" id="{D06778BA-0CB9-4023-A3F2-18BB7257CF26}"/>
              </a:ext>
            </a:extLst>
          </p:cNvPr>
          <p:cNvSpPr/>
          <p:nvPr/>
        </p:nvSpPr>
        <p:spPr>
          <a:xfrm>
            <a:off x="2652247" y="870971"/>
            <a:ext cx="1569856" cy="5112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การเงิน บัญชี งบประมาณ พัสดุ อาคารสถานที่</a:t>
            </a:r>
            <a:endParaRPr lang="en-US" sz="105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xmlns="" id="{D42882AC-2012-4B54-AD7C-C27FEC753D67}"/>
              </a:ext>
            </a:extLst>
          </p:cNvPr>
          <p:cNvSpPr/>
          <p:nvPr/>
        </p:nvSpPr>
        <p:spPr>
          <a:xfrm>
            <a:off x="8231485" y="810640"/>
            <a:ext cx="1829586" cy="5854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งานกฎหมายและกฎระเบียบ</a:t>
            </a:r>
            <a:endParaRPr lang="en-US" sz="105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C569AAC3-80B7-4BF5-850F-B547CEF6F213}"/>
              </a:ext>
            </a:extLst>
          </p:cNvPr>
          <p:cNvSpPr/>
          <p:nvPr/>
        </p:nvSpPr>
        <p:spPr>
          <a:xfrm>
            <a:off x="1061199" y="1695593"/>
            <a:ext cx="1213632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3871358" y="1707403"/>
            <a:ext cx="1161564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xmlns="" id="{30C1251D-C159-455D-A94A-2C90DEC1C892}"/>
              </a:ext>
            </a:extLst>
          </p:cNvPr>
          <p:cNvSpPr/>
          <p:nvPr/>
        </p:nvSpPr>
        <p:spPr>
          <a:xfrm>
            <a:off x="866576" y="5458887"/>
            <a:ext cx="1445863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อาคาร/สถานที่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พื้นที่ สำรอง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9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 Plant, Energy </a:t>
            </a:r>
            <a:r>
              <a: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</a:t>
            </a:r>
            <a:endParaRPr lang="th-TH" sz="1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4625" fontAlgn="ctr" latinLnBrk="1"/>
            <a:r>
              <a:rPr lang="en-US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อาคาร</a:t>
            </a:r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อนุรักษ์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พลังงาน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ทำงานที่บ้าน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เหลื่อมเวลาทำงาน</a:t>
            </a:r>
            <a:endParaRPr lang="th-TH" sz="105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xmlns="" id="{1D47C36C-9DFE-485C-A270-3C117148C19D}"/>
              </a:ext>
            </a:extLst>
          </p:cNvPr>
          <p:cNvSpPr/>
          <p:nvPr/>
        </p:nvSpPr>
        <p:spPr>
          <a:xfrm>
            <a:off x="2471045" y="5460451"/>
            <a:ext cx="1646930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วัสดุอุปกรณ์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เตรียม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notebook 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และอุปกรณ์เครือข่ายสำรอง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ใช้คอมพิวเตอร์ส่วนตัว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จัดหาวัสดุ อุปกรณ์สำหรับการ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ควบคุมโรค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ระบาด </a:t>
            </a:r>
            <a:endParaRPr lang="th-TH" sz="11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xmlns="" id="{6754E2FD-5D05-4174-ACC3-4150AF87A5F0}"/>
              </a:ext>
            </a:extLst>
          </p:cNvPr>
          <p:cNvSpPr/>
          <p:nvPr/>
        </p:nvSpPr>
        <p:spPr>
          <a:xfrm>
            <a:off x="4231067" y="5447132"/>
            <a:ext cx="2772104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เทคโนโลยีสารสนเทศและข้อมูล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จัดเก็บข้อมูลสำรอง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เคลื่นย้า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server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กำหนดแนวทางในการอนุมัติโดยใช้ลายมือชื่ออิเล็กทรอนิกส์ สำหรับการลงนามอนุมัติ อนุญาต   สั่งการ </a:t>
            </a: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xmlns="" id="{A17BE771-1DE2-41EC-A4E7-0B2542C381CE}"/>
              </a:ext>
            </a:extLst>
          </p:cNvPr>
          <p:cNvSpPr/>
          <p:nvPr/>
        </p:nvSpPr>
        <p:spPr>
          <a:xfrm>
            <a:off x="7123238" y="5442290"/>
            <a:ext cx="1789845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บุคลากร</a:t>
            </a: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กำหนดให้ใช้บุคลากรสำรองทดแทนในฝ่ายงาน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เดียวกัน</a:t>
            </a:r>
            <a:endParaRPr lang="en-US" sz="105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WFH</a:t>
            </a: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เหลื่อม</a:t>
            </a:r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เวลาการ</a:t>
            </a:r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ทำงาน</a:t>
            </a:r>
            <a:endParaRPr lang="th-TH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xmlns="" id="{EBA83114-15D1-4E4E-8C76-79B4700DE5A4}"/>
              </a:ext>
            </a:extLst>
          </p:cNvPr>
          <p:cNvSpPr/>
          <p:nvPr/>
        </p:nvSpPr>
        <p:spPr>
          <a:xfrm>
            <a:off x="9021856" y="5447132"/>
            <a:ext cx="1498009" cy="1285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ผู้ให้บริการ/</a:t>
            </a:r>
            <a:b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ผู้มีส่วนได้ส่วนเสีย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pocket WI-FI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ประชาสัมพันธ์สืออนไลน์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6588150" y="1715947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xmlns="" id="{067FB27B-2B34-4229-AF6D-64FE69C11843}"/>
              </a:ext>
            </a:extLst>
          </p:cNvPr>
          <p:cNvSpPr/>
          <p:nvPr/>
        </p:nvSpPr>
        <p:spPr>
          <a:xfrm>
            <a:off x="866576" y="3971636"/>
            <a:ext cx="1508396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xmlns="" id="{CC2551AE-C19B-4F90-8152-376BD7B24AF8}"/>
              </a:ext>
            </a:extLst>
          </p:cNvPr>
          <p:cNvSpPr/>
          <p:nvPr/>
        </p:nvSpPr>
        <p:spPr>
          <a:xfrm>
            <a:off x="2500998" y="3971636"/>
            <a:ext cx="1907369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xmlns="" id="{63E99DAA-193A-499F-848A-111AD8E42644}"/>
              </a:ext>
            </a:extLst>
          </p:cNvPr>
          <p:cNvSpPr/>
          <p:nvPr/>
        </p:nvSpPr>
        <p:spPr>
          <a:xfrm>
            <a:off x="9078343" y="3971636"/>
            <a:ext cx="1396217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xmlns="" id="{719A7D73-834C-40A9-B952-E63A52ED04EB}"/>
              </a:ext>
            </a:extLst>
          </p:cNvPr>
          <p:cNvSpPr/>
          <p:nvPr/>
        </p:nvSpPr>
        <p:spPr>
          <a:xfrm>
            <a:off x="6971434" y="3971636"/>
            <a:ext cx="1658441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ระบบ </a:t>
            </a:r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GFMIS</a:t>
            </a:r>
          </a:p>
          <a:p>
            <a:pPr algn="ctr"/>
            <a:r>
              <a:rPr lang="en-US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xmlns="" id="{6F89805D-8B15-430F-97A6-3CF11A17CA04}"/>
              </a:ext>
            </a:extLst>
          </p:cNvPr>
          <p:cNvSpPr/>
          <p:nvPr/>
        </p:nvSpPr>
        <p:spPr>
          <a:xfrm>
            <a:off x="4771235" y="3971636"/>
            <a:ext cx="1658441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xmlns="" id="{752D27F5-191B-4953-89DB-126ADE92FAEC}"/>
              </a:ext>
            </a:extLst>
          </p:cNvPr>
          <p:cNvSpPr/>
          <p:nvPr/>
        </p:nvSpPr>
        <p:spPr>
          <a:xfrm>
            <a:off x="4959510" y="3147915"/>
            <a:ext cx="2011923" cy="701813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866576" y="3179006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2371729" y="3088189"/>
            <a:ext cx="1793546" cy="68011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Website </a:t>
            </a:r>
          </a:p>
          <a:p>
            <a:r>
              <a:rPr lang="en-US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Line</a:t>
            </a:r>
          </a:p>
          <a:p>
            <a:r>
              <a:rPr lang="en-US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Facebook</a:t>
            </a:r>
          </a:p>
          <a:p>
            <a:r>
              <a:rPr lang="en-US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xmlns="" id="{58117EB4-85C5-4506-97DE-46818E374956}"/>
              </a:ext>
            </a:extLst>
          </p:cNvPr>
          <p:cNvSpPr/>
          <p:nvPr/>
        </p:nvSpPr>
        <p:spPr>
          <a:xfrm>
            <a:off x="9149228" y="3016025"/>
            <a:ext cx="1328563" cy="701813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buAutoNum type="arabicPeriod"/>
            </a:pP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 </a:t>
            </a:r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en-US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en-US" sz="105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Saraban</a:t>
            </a:r>
            <a:endParaRPr lang="en-US" sz="105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>
              <a:buAutoNum type="arabicPeriod"/>
            </a:pPr>
            <a:r>
              <a:rPr lang="en-US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e-payment </a:t>
            </a:r>
          </a:p>
          <a:p>
            <a:pPr marL="228600" indent="-228600">
              <a:buAutoNum type="arabicPeriod"/>
            </a:pPr>
            <a:endParaRPr lang="th-TH" sz="105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xmlns="" id="{A964C1C8-2A63-4E25-B193-FF5B1846CB82}"/>
              </a:ext>
            </a:extLst>
          </p:cNvPr>
          <p:cNvSpPr/>
          <p:nvPr/>
        </p:nvSpPr>
        <p:spPr>
          <a:xfrm>
            <a:off x="4417753" y="850225"/>
            <a:ext cx="1652813" cy="5319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งานบริหารทรัพยากร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บุคคล การเสริมสร้างวินัย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D42882AC-2012-4B54-AD7C-C27FEC753D67}"/>
              </a:ext>
            </a:extLst>
          </p:cNvPr>
          <p:cNvSpPr/>
          <p:nvPr/>
        </p:nvSpPr>
        <p:spPr>
          <a:xfrm>
            <a:off x="6205518" y="818809"/>
            <a:ext cx="1531831" cy="5854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งานประชาสัมพันธ์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0612752" y="5560764"/>
            <a:ext cx="1621750" cy="1296551"/>
            <a:chOff x="10781468" y="5397482"/>
            <a:chExt cx="1621750" cy="1296551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xmlns="" id="{F4E80A2D-2261-4DFA-9EF2-5243A46FFB05}"/>
                </a:ext>
              </a:extLst>
            </p:cNvPr>
            <p:cNvSpPr/>
            <p:nvPr/>
          </p:nvSpPr>
          <p:spPr>
            <a:xfrm>
              <a:off x="10950185" y="5625104"/>
              <a:ext cx="1284317" cy="2692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ความ</a:t>
              </a:r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เร่งด่วนสูงมาก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xmlns="" id="{27B4E1EA-B23D-4730-9785-929D137ADF20}"/>
                </a:ext>
              </a:extLst>
            </p:cNvPr>
            <p:cNvSpPr/>
            <p:nvPr/>
          </p:nvSpPr>
          <p:spPr>
            <a:xfrm>
              <a:off x="10927347" y="5796428"/>
              <a:ext cx="1258075" cy="2692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ความ</a:t>
              </a:r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เร่งด่วนสูง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0D51F6BF-EEC1-4A72-8EFC-09F8400AD8C4}"/>
                </a:ext>
              </a:extLst>
            </p:cNvPr>
            <p:cNvSpPr txBox="1"/>
            <p:nvPr/>
          </p:nvSpPr>
          <p:spPr>
            <a:xfrm>
              <a:off x="10781468" y="5397482"/>
              <a:ext cx="112468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1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คำอธิบายสี</a:t>
              </a:r>
              <a:endParaRPr lang="en-US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xmlns="" id="{037F4F8E-A2BF-4086-B25D-000166729525}"/>
                </a:ext>
              </a:extLst>
            </p:cNvPr>
            <p:cNvSpPr/>
            <p:nvPr/>
          </p:nvSpPr>
          <p:spPr>
            <a:xfrm>
              <a:off x="11033753" y="6283488"/>
              <a:ext cx="1369465" cy="1947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e-service</a:t>
              </a: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xmlns="" id="{7DA8FF5F-CD20-4225-957B-903885A21055}"/>
                </a:ext>
              </a:extLst>
            </p:cNvPr>
            <p:cNvSpPr/>
            <p:nvPr/>
          </p:nvSpPr>
          <p:spPr>
            <a:xfrm>
              <a:off x="11016980" y="6469582"/>
              <a:ext cx="1369465" cy="1746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ระบบงาน/เทคโนโลยี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xmlns="" id="{72EEB6E2-E3D3-4CC2-AAAD-7FB47252A33C}"/>
                </a:ext>
              </a:extLst>
            </p:cNvPr>
            <p:cNvSpPr/>
            <p:nvPr/>
          </p:nvSpPr>
          <p:spPr>
            <a:xfrm>
              <a:off x="10889418" y="5687957"/>
              <a:ext cx="144583" cy="12795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xmlns="" id="{83CABE14-CF93-4A3A-BE69-1863D63B542D}"/>
                </a:ext>
              </a:extLst>
            </p:cNvPr>
            <p:cNvSpPr/>
            <p:nvPr/>
          </p:nvSpPr>
          <p:spPr>
            <a:xfrm>
              <a:off x="10889417" y="5882692"/>
              <a:ext cx="144583" cy="127951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xmlns="" id="{4F2B5329-882D-4D60-AA31-1C88F53EA516}"/>
                </a:ext>
              </a:extLst>
            </p:cNvPr>
            <p:cNvSpPr/>
            <p:nvPr/>
          </p:nvSpPr>
          <p:spPr>
            <a:xfrm>
              <a:off x="10889417" y="6327506"/>
              <a:ext cx="144583" cy="127951"/>
            </a:xfrm>
            <a:prstGeom prst="ellipse">
              <a:avLst/>
            </a:pr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xmlns="" id="{66F0A3EE-9EC8-450E-B58A-CB9237AB72BB}"/>
                </a:ext>
              </a:extLst>
            </p:cNvPr>
            <p:cNvSpPr/>
            <p:nvPr/>
          </p:nvSpPr>
          <p:spPr>
            <a:xfrm>
              <a:off x="10897883" y="6566082"/>
              <a:ext cx="144583" cy="127951"/>
            </a:xfrm>
            <a:prstGeom prst="ellipse">
              <a:avLst/>
            </a:prstGeom>
            <a:solidFill>
              <a:srgbClr val="CC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xmlns="" id="{27B4E1EA-B23D-4730-9785-929D137ADF20}"/>
                </a:ext>
              </a:extLst>
            </p:cNvPr>
            <p:cNvSpPr/>
            <p:nvPr/>
          </p:nvSpPr>
          <p:spPr>
            <a:xfrm>
              <a:off x="11016980" y="6056299"/>
              <a:ext cx="1302270" cy="2692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ความ</a:t>
              </a:r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เร่งด่วนปานกลาง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xmlns="" id="{83CABE14-CF93-4A3A-BE69-1863D63B542D}"/>
                </a:ext>
              </a:extLst>
            </p:cNvPr>
            <p:cNvSpPr/>
            <p:nvPr/>
          </p:nvSpPr>
          <p:spPr>
            <a:xfrm>
              <a:off x="10885148" y="6111626"/>
              <a:ext cx="144583" cy="12795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E304D193-DE49-4BFE-B46E-FC26C8299024}"/>
              </a:ext>
            </a:extLst>
          </p:cNvPr>
          <p:cNvSpPr/>
          <p:nvPr/>
        </p:nvSpPr>
        <p:spPr>
          <a:xfrm>
            <a:off x="5229226" y="1693515"/>
            <a:ext cx="1116438" cy="104835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xmlns="" id="{E48F2B1B-F605-4EEA-86B3-122A86038221}"/>
              </a:ext>
            </a:extLst>
          </p:cNvPr>
          <p:cNvSpPr/>
          <p:nvPr/>
        </p:nvSpPr>
        <p:spPr>
          <a:xfrm>
            <a:off x="2439500" y="1704424"/>
            <a:ext cx="1235554" cy="104835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9182815" y="1695593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7908574" y="1715947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093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>
            <a:extLst>
              <a:ext uri="{FF2B5EF4-FFF2-40B4-BE49-F238E27FC236}">
                <a16:creationId xmlns:a16="http://schemas.microsoft.com/office/drawing/2014/main" xmlns="" id="{DDC18E03-0340-44F7-AE13-CAA1C8357DFF}"/>
              </a:ext>
            </a:extLst>
          </p:cNvPr>
          <p:cNvSpPr/>
          <p:nvPr/>
        </p:nvSpPr>
        <p:spPr>
          <a:xfrm>
            <a:off x="1325" y="-9441"/>
            <a:ext cx="80245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5BAF4593-3EA8-4623-8307-7C086851F69C}"/>
              </a:ext>
            </a:extLst>
          </p:cNvPr>
          <p:cNvSpPr/>
          <p:nvPr/>
        </p:nvSpPr>
        <p:spPr>
          <a:xfrm>
            <a:off x="10600587" y="579807"/>
            <a:ext cx="1554216" cy="18846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5F16340-261E-404B-8CA8-F51B61DDFBB1}"/>
              </a:ext>
            </a:extLst>
          </p:cNvPr>
          <p:cNvSpPr txBox="1"/>
          <p:nvPr/>
        </p:nvSpPr>
        <p:spPr>
          <a:xfrm>
            <a:off x="0" y="71138"/>
            <a:ext cx="12154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Strategy Map 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แผนดำเนินธุรกิจอย่างต่อเนื่องสำหรับการบริหารความพร้อมต่อสภาวะวิกฤต (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BCP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r>
              <a:rPr lang="th-TH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กวค</a:t>
            </a:r>
            <a:r>
              <a:rPr lang="th-TH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1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86F7272-2A07-49CE-A337-67ECCB5413E5}"/>
              </a:ext>
            </a:extLst>
          </p:cNvPr>
          <p:cNvSpPr txBox="1"/>
          <p:nvPr/>
        </p:nvSpPr>
        <p:spPr>
          <a:xfrm>
            <a:off x="62205" y="408759"/>
            <a:ext cx="615553" cy="112639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พันธ</a:t>
            </a:r>
            <a:r>
              <a:rPr lang="th-TH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กิจ/หน้าที่</a:t>
            </a:r>
            <a:endPara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BFE6E2B-7D8E-4A5B-A29C-71DBB5A30302}"/>
              </a:ext>
            </a:extLst>
          </p:cNvPr>
          <p:cNvSpPr txBox="1"/>
          <p:nvPr/>
        </p:nvSpPr>
        <p:spPr>
          <a:xfrm>
            <a:off x="62205" y="1487852"/>
            <a:ext cx="615553" cy="123274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กระบวนการหลัก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2C45E389-C9EE-4DBD-837F-CC3363138F3A}"/>
              </a:ext>
            </a:extLst>
          </p:cNvPr>
          <p:cNvSpPr txBox="1"/>
          <p:nvPr/>
        </p:nvSpPr>
        <p:spPr>
          <a:xfrm>
            <a:off x="62205" y="5342756"/>
            <a:ext cx="615553" cy="140600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กลยุทธ์ความต่อเนื่อง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34B1A7E8-7E51-4369-A54B-1E1C6EDC6423}"/>
              </a:ext>
            </a:extLst>
          </p:cNvPr>
          <p:cNvSpPr txBox="1"/>
          <p:nvPr/>
        </p:nvSpPr>
        <p:spPr>
          <a:xfrm>
            <a:off x="62205" y="2887581"/>
            <a:ext cx="615553" cy="231907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e-service/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ระบบงาน</a:t>
            </a:r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FF79578-EE28-49FE-8009-395CCB1B88CE}"/>
              </a:ext>
            </a:extLst>
          </p:cNvPr>
          <p:cNvSpPr txBox="1"/>
          <p:nvPr/>
        </p:nvSpPr>
        <p:spPr>
          <a:xfrm>
            <a:off x="10600587" y="579808"/>
            <a:ext cx="1633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แผนรองรับสถานการณ์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2B90B647-ECAB-4FEC-8561-BD441B3E9E67}"/>
              </a:ext>
            </a:extLst>
          </p:cNvPr>
          <p:cNvSpPr/>
          <p:nvPr/>
        </p:nvSpPr>
        <p:spPr>
          <a:xfrm>
            <a:off x="10555208" y="965056"/>
            <a:ext cx="1697750" cy="1332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3038" indent="-173038">
              <a:tabLst>
                <a:tab pos="173038" algn="l"/>
              </a:tabLst>
            </a:pPr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อุทกภัย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อัคคีภัย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แผ่นดินไหว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ชุมนุมประท้วง/จลาจล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ก่อการร้าย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ไฟฟ้าดับเป็นวงกว้าง</a:t>
            </a:r>
            <a:endParaRPr lang="th-TH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โรคระบาดต่อเนื่อง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อื่น ๆ ......................</a:t>
            </a:r>
          </a:p>
          <a:p>
            <a:pPr marL="173038" indent="-173038">
              <a:tabLst>
                <a:tab pos="173038" algn="l"/>
              </a:tabLst>
            </a:pPr>
            <a:endParaRPr lang="th-TH" sz="11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 2" panose="05020102010507070707" pitchFamily="18" charset="2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4D0502AD-2DE7-4339-9449-4836A9516407}"/>
              </a:ext>
            </a:extLst>
          </p:cNvPr>
          <p:cNvSpPr/>
          <p:nvPr/>
        </p:nvSpPr>
        <p:spPr>
          <a:xfrm>
            <a:off x="1055701" y="810640"/>
            <a:ext cx="2429819" cy="6420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ศึกษา วิจัย สาธิต พัฒนา และส่งเสริมเทคโนโลยีการผลิต การแปรรูป การส่ง และการใช้พลังงาน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xmlns="" id="{D06778BA-0CB9-4023-A3F2-18BB7257CF26}"/>
              </a:ext>
            </a:extLst>
          </p:cNvPr>
          <p:cNvSpPr/>
          <p:nvPr/>
        </p:nvSpPr>
        <p:spPr>
          <a:xfrm>
            <a:off x="3692112" y="818685"/>
            <a:ext cx="2194980" cy="7256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ศึกษา</a:t>
            </a:r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และประยุกต์การใช้นวัตกรรมด้านพลังงานที่สอดคล้องกับศักยภาพและทรัพยากรท้องถิ่น</a:t>
            </a:r>
            <a:endParaRPr lang="en-US" sz="10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C569AAC3-80B7-4BF5-850F-B547CEF6F213}"/>
              </a:ext>
            </a:extLst>
          </p:cNvPr>
          <p:cNvSpPr/>
          <p:nvPr/>
        </p:nvSpPr>
        <p:spPr>
          <a:xfrm>
            <a:off x="1061199" y="1695593"/>
            <a:ext cx="1213632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3871358" y="1707403"/>
            <a:ext cx="1161564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xmlns="" id="{30C1251D-C159-455D-A94A-2C90DEC1C892}"/>
              </a:ext>
            </a:extLst>
          </p:cNvPr>
          <p:cNvSpPr/>
          <p:nvPr/>
        </p:nvSpPr>
        <p:spPr>
          <a:xfrm>
            <a:off x="866576" y="5458887"/>
            <a:ext cx="1445863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อาคาร/สถานที่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พื้นที่ สำรอง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9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 Plant, Energy </a:t>
            </a:r>
            <a:r>
              <a: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</a:t>
            </a:r>
            <a:endParaRPr lang="th-TH" sz="1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4625" fontAlgn="ctr" latinLnBrk="1"/>
            <a:r>
              <a:rPr lang="en-US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อาคาร</a:t>
            </a:r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อนุรักษ์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พลังงาน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ทำงานที่บ้าน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เหลื่อมเวลาทำงาน</a:t>
            </a:r>
            <a:endParaRPr lang="th-TH" sz="105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xmlns="" id="{1D47C36C-9DFE-485C-A270-3C117148C19D}"/>
              </a:ext>
            </a:extLst>
          </p:cNvPr>
          <p:cNvSpPr/>
          <p:nvPr/>
        </p:nvSpPr>
        <p:spPr>
          <a:xfrm>
            <a:off x="2471045" y="5460451"/>
            <a:ext cx="1646930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วัสดุอุปกรณ์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เตรียม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notebook 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และอุปกรณ์เครือข่ายสำรอง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ใช้คอมพิวเตอร์ส่วนตัว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จัดหาวัสดุ อุปกรณ์สำหรับการ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ควบคุมโรค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ระบาด </a:t>
            </a:r>
            <a:endParaRPr lang="th-TH" sz="11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xmlns="" id="{6754E2FD-5D05-4174-ACC3-4150AF87A5F0}"/>
              </a:ext>
            </a:extLst>
          </p:cNvPr>
          <p:cNvSpPr/>
          <p:nvPr/>
        </p:nvSpPr>
        <p:spPr>
          <a:xfrm>
            <a:off x="4231067" y="5447132"/>
            <a:ext cx="2772104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เทคโนโลยีสารสนเทศและข้อมูล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จัดเก็บข้อมูลสำรอง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เคลื่นย้า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server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กำหนดแนวทางในการอนุมัติโดยใช้ลายมือชื่ออิเล็กทรอนิกส์ สำหรับการลงนามอนุมัติ อนุญาต   สั่งการ </a:t>
            </a: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xmlns="" id="{A17BE771-1DE2-41EC-A4E7-0B2542C381CE}"/>
              </a:ext>
            </a:extLst>
          </p:cNvPr>
          <p:cNvSpPr/>
          <p:nvPr/>
        </p:nvSpPr>
        <p:spPr>
          <a:xfrm>
            <a:off x="7123238" y="5442290"/>
            <a:ext cx="1789845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บุคลากร</a:t>
            </a: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กำหนดให้ใช้บุคลากรสำรองทดแทนในฝ่ายงาน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เดียวกัน</a:t>
            </a:r>
            <a:endParaRPr lang="en-US" sz="105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WFH</a:t>
            </a: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เหลื่อม</a:t>
            </a:r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เวลาการ</a:t>
            </a:r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ทำงาน</a:t>
            </a:r>
            <a:endParaRPr lang="th-TH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xmlns="" id="{EBA83114-15D1-4E4E-8C76-79B4700DE5A4}"/>
              </a:ext>
            </a:extLst>
          </p:cNvPr>
          <p:cNvSpPr/>
          <p:nvPr/>
        </p:nvSpPr>
        <p:spPr>
          <a:xfrm>
            <a:off x="9021856" y="5447132"/>
            <a:ext cx="1498009" cy="1285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ผู้ให้บริการ/</a:t>
            </a:r>
            <a:b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ผู้มีส่วนได้ส่วนเสีย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pocket WI-FI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ประชาสัมพันธ์สืออนไลน์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6588150" y="1715947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xmlns="" id="{067FB27B-2B34-4229-AF6D-64FE69C11843}"/>
              </a:ext>
            </a:extLst>
          </p:cNvPr>
          <p:cNvSpPr/>
          <p:nvPr/>
        </p:nvSpPr>
        <p:spPr>
          <a:xfrm>
            <a:off x="866576" y="3971636"/>
            <a:ext cx="1508396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xmlns="" id="{CC2551AE-C19B-4F90-8152-376BD7B24AF8}"/>
              </a:ext>
            </a:extLst>
          </p:cNvPr>
          <p:cNvSpPr/>
          <p:nvPr/>
        </p:nvSpPr>
        <p:spPr>
          <a:xfrm>
            <a:off x="2500998" y="3971636"/>
            <a:ext cx="1907369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xmlns="" id="{63E99DAA-193A-499F-848A-111AD8E42644}"/>
              </a:ext>
            </a:extLst>
          </p:cNvPr>
          <p:cNvSpPr/>
          <p:nvPr/>
        </p:nvSpPr>
        <p:spPr>
          <a:xfrm>
            <a:off x="9078343" y="3971636"/>
            <a:ext cx="1396217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xmlns="" id="{719A7D73-834C-40A9-B952-E63A52ED04EB}"/>
              </a:ext>
            </a:extLst>
          </p:cNvPr>
          <p:cNvSpPr/>
          <p:nvPr/>
        </p:nvSpPr>
        <p:spPr>
          <a:xfrm>
            <a:off x="6971434" y="3971636"/>
            <a:ext cx="1658441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xmlns="" id="{6F89805D-8B15-430F-97A6-3CF11A17CA04}"/>
              </a:ext>
            </a:extLst>
          </p:cNvPr>
          <p:cNvSpPr/>
          <p:nvPr/>
        </p:nvSpPr>
        <p:spPr>
          <a:xfrm>
            <a:off x="4771235" y="3971636"/>
            <a:ext cx="1658441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866576" y="3179006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xmlns="" id="{A964C1C8-2A63-4E25-B193-FF5B1846CB82}"/>
              </a:ext>
            </a:extLst>
          </p:cNvPr>
          <p:cNvSpPr/>
          <p:nvPr/>
        </p:nvSpPr>
        <p:spPr>
          <a:xfrm>
            <a:off x="6077401" y="852482"/>
            <a:ext cx="1841450" cy="6405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จัดทำแนวทางหรือหลักเกณฑ์ด้านการผลิตและการใช้พลังงานทดแทนอย่างปลอดภัย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0612752" y="5560764"/>
            <a:ext cx="1621750" cy="1296551"/>
            <a:chOff x="10781468" y="5397482"/>
            <a:chExt cx="1621750" cy="1296551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xmlns="" id="{F4E80A2D-2261-4DFA-9EF2-5243A46FFB05}"/>
                </a:ext>
              </a:extLst>
            </p:cNvPr>
            <p:cNvSpPr/>
            <p:nvPr/>
          </p:nvSpPr>
          <p:spPr>
            <a:xfrm>
              <a:off x="10950185" y="5625104"/>
              <a:ext cx="1284317" cy="2692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ความ</a:t>
              </a:r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เร่งด่วนสูงมาก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xmlns="" id="{27B4E1EA-B23D-4730-9785-929D137ADF20}"/>
                </a:ext>
              </a:extLst>
            </p:cNvPr>
            <p:cNvSpPr/>
            <p:nvPr/>
          </p:nvSpPr>
          <p:spPr>
            <a:xfrm>
              <a:off x="10927347" y="5796428"/>
              <a:ext cx="1258075" cy="2692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ความ</a:t>
              </a:r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เร่งด่วนสูง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0D51F6BF-EEC1-4A72-8EFC-09F8400AD8C4}"/>
                </a:ext>
              </a:extLst>
            </p:cNvPr>
            <p:cNvSpPr txBox="1"/>
            <p:nvPr/>
          </p:nvSpPr>
          <p:spPr>
            <a:xfrm>
              <a:off x="10781468" y="5397482"/>
              <a:ext cx="112468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1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คำอธิบายสี</a:t>
              </a:r>
              <a:endParaRPr lang="en-US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xmlns="" id="{037F4F8E-A2BF-4086-B25D-000166729525}"/>
                </a:ext>
              </a:extLst>
            </p:cNvPr>
            <p:cNvSpPr/>
            <p:nvPr/>
          </p:nvSpPr>
          <p:spPr>
            <a:xfrm>
              <a:off x="11033753" y="6283488"/>
              <a:ext cx="1369465" cy="1947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e-service</a:t>
              </a: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xmlns="" id="{7DA8FF5F-CD20-4225-957B-903885A21055}"/>
                </a:ext>
              </a:extLst>
            </p:cNvPr>
            <p:cNvSpPr/>
            <p:nvPr/>
          </p:nvSpPr>
          <p:spPr>
            <a:xfrm>
              <a:off x="11016980" y="6469582"/>
              <a:ext cx="1369465" cy="1746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ระบบงาน/เทคโนโลยี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xmlns="" id="{72EEB6E2-E3D3-4CC2-AAAD-7FB47252A33C}"/>
                </a:ext>
              </a:extLst>
            </p:cNvPr>
            <p:cNvSpPr/>
            <p:nvPr/>
          </p:nvSpPr>
          <p:spPr>
            <a:xfrm>
              <a:off x="10889418" y="5687957"/>
              <a:ext cx="144583" cy="12795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xmlns="" id="{83CABE14-CF93-4A3A-BE69-1863D63B542D}"/>
                </a:ext>
              </a:extLst>
            </p:cNvPr>
            <p:cNvSpPr/>
            <p:nvPr/>
          </p:nvSpPr>
          <p:spPr>
            <a:xfrm>
              <a:off x="10889417" y="5882692"/>
              <a:ext cx="144583" cy="127951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xmlns="" id="{4F2B5329-882D-4D60-AA31-1C88F53EA516}"/>
                </a:ext>
              </a:extLst>
            </p:cNvPr>
            <p:cNvSpPr/>
            <p:nvPr/>
          </p:nvSpPr>
          <p:spPr>
            <a:xfrm>
              <a:off x="10889417" y="6327506"/>
              <a:ext cx="144583" cy="127951"/>
            </a:xfrm>
            <a:prstGeom prst="ellipse">
              <a:avLst/>
            </a:pr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xmlns="" id="{66F0A3EE-9EC8-450E-B58A-CB9237AB72BB}"/>
                </a:ext>
              </a:extLst>
            </p:cNvPr>
            <p:cNvSpPr/>
            <p:nvPr/>
          </p:nvSpPr>
          <p:spPr>
            <a:xfrm>
              <a:off x="10897883" y="6566082"/>
              <a:ext cx="144583" cy="127951"/>
            </a:xfrm>
            <a:prstGeom prst="ellipse">
              <a:avLst/>
            </a:prstGeom>
            <a:solidFill>
              <a:srgbClr val="CC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xmlns="" id="{27B4E1EA-B23D-4730-9785-929D137ADF20}"/>
                </a:ext>
              </a:extLst>
            </p:cNvPr>
            <p:cNvSpPr/>
            <p:nvPr/>
          </p:nvSpPr>
          <p:spPr>
            <a:xfrm>
              <a:off x="11016980" y="6056299"/>
              <a:ext cx="1302270" cy="2692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ความ</a:t>
              </a:r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เร่งด่วนปานกลาง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xmlns="" id="{83CABE14-CF93-4A3A-BE69-1863D63B542D}"/>
                </a:ext>
              </a:extLst>
            </p:cNvPr>
            <p:cNvSpPr/>
            <p:nvPr/>
          </p:nvSpPr>
          <p:spPr>
            <a:xfrm>
              <a:off x="10885148" y="6111626"/>
              <a:ext cx="144583" cy="12795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E304D193-DE49-4BFE-B46E-FC26C8299024}"/>
              </a:ext>
            </a:extLst>
          </p:cNvPr>
          <p:cNvSpPr/>
          <p:nvPr/>
        </p:nvSpPr>
        <p:spPr>
          <a:xfrm>
            <a:off x="5229226" y="1693515"/>
            <a:ext cx="1116438" cy="104835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xmlns="" id="{E48F2B1B-F605-4EEA-86B3-122A86038221}"/>
              </a:ext>
            </a:extLst>
          </p:cNvPr>
          <p:cNvSpPr/>
          <p:nvPr/>
        </p:nvSpPr>
        <p:spPr>
          <a:xfrm>
            <a:off x="2439500" y="1704424"/>
            <a:ext cx="1235554" cy="104835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9182815" y="1695593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7908574" y="1715947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2712653" y="3216931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4755263" y="3210708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xmlns="" id="{A964C1C8-2A63-4E25-B193-FF5B1846CB82}"/>
              </a:ext>
            </a:extLst>
          </p:cNvPr>
          <p:cNvSpPr/>
          <p:nvPr/>
        </p:nvSpPr>
        <p:spPr>
          <a:xfrm>
            <a:off x="8194989" y="834294"/>
            <a:ext cx="2048346" cy="6405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ติดตามและประเมินผลสัดส่วนการผลิตและการใช้พลังงานทดแทนของประเทศ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595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>
            <a:extLst>
              <a:ext uri="{FF2B5EF4-FFF2-40B4-BE49-F238E27FC236}">
                <a16:creationId xmlns:a16="http://schemas.microsoft.com/office/drawing/2014/main" xmlns="" id="{DDC18E03-0340-44F7-AE13-CAA1C8357DFF}"/>
              </a:ext>
            </a:extLst>
          </p:cNvPr>
          <p:cNvSpPr/>
          <p:nvPr/>
        </p:nvSpPr>
        <p:spPr>
          <a:xfrm>
            <a:off x="1325" y="-9441"/>
            <a:ext cx="80245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5BAF4593-3EA8-4623-8307-7C086851F69C}"/>
              </a:ext>
            </a:extLst>
          </p:cNvPr>
          <p:cNvSpPr/>
          <p:nvPr/>
        </p:nvSpPr>
        <p:spPr>
          <a:xfrm>
            <a:off x="10600587" y="579807"/>
            <a:ext cx="1554216" cy="18846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5F16340-261E-404B-8CA8-F51B61DDFBB1}"/>
              </a:ext>
            </a:extLst>
          </p:cNvPr>
          <p:cNvSpPr txBox="1"/>
          <p:nvPr/>
        </p:nvSpPr>
        <p:spPr>
          <a:xfrm>
            <a:off x="0" y="71138"/>
            <a:ext cx="12154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Strategy Map 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แผนดำเนินธุรกิจอย่างต่อเนื่องสำหรับการบริหารความพร้อมต่อสภาวะวิกฤต (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BCP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r>
              <a:rPr lang="th-TH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กสอ</a:t>
            </a:r>
            <a:r>
              <a:rPr lang="th-TH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1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86F7272-2A07-49CE-A337-67ECCB5413E5}"/>
              </a:ext>
            </a:extLst>
          </p:cNvPr>
          <p:cNvSpPr txBox="1"/>
          <p:nvPr/>
        </p:nvSpPr>
        <p:spPr>
          <a:xfrm>
            <a:off x="62205" y="408759"/>
            <a:ext cx="615553" cy="112639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พันธ</a:t>
            </a:r>
            <a:r>
              <a:rPr lang="th-TH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กิจ/หน้าที่</a:t>
            </a:r>
            <a:endPara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BFE6E2B-7D8E-4A5B-A29C-71DBB5A30302}"/>
              </a:ext>
            </a:extLst>
          </p:cNvPr>
          <p:cNvSpPr txBox="1"/>
          <p:nvPr/>
        </p:nvSpPr>
        <p:spPr>
          <a:xfrm>
            <a:off x="62205" y="1487852"/>
            <a:ext cx="615553" cy="123274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กระบวนการหลัก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2C45E389-C9EE-4DBD-837F-CC3363138F3A}"/>
              </a:ext>
            </a:extLst>
          </p:cNvPr>
          <p:cNvSpPr txBox="1"/>
          <p:nvPr/>
        </p:nvSpPr>
        <p:spPr>
          <a:xfrm>
            <a:off x="62205" y="5342756"/>
            <a:ext cx="615553" cy="140600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กลยุทธ์ความต่อเนื่อง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34B1A7E8-7E51-4369-A54B-1E1C6EDC6423}"/>
              </a:ext>
            </a:extLst>
          </p:cNvPr>
          <p:cNvSpPr txBox="1"/>
          <p:nvPr/>
        </p:nvSpPr>
        <p:spPr>
          <a:xfrm>
            <a:off x="62205" y="2887581"/>
            <a:ext cx="615553" cy="231907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e-service/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ระบบงาน</a:t>
            </a:r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FF79578-EE28-49FE-8009-395CCB1B88CE}"/>
              </a:ext>
            </a:extLst>
          </p:cNvPr>
          <p:cNvSpPr txBox="1"/>
          <p:nvPr/>
        </p:nvSpPr>
        <p:spPr>
          <a:xfrm>
            <a:off x="10600587" y="579808"/>
            <a:ext cx="1633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แผนรองรับสถานการณ์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2B90B647-ECAB-4FEC-8561-BD441B3E9E67}"/>
              </a:ext>
            </a:extLst>
          </p:cNvPr>
          <p:cNvSpPr/>
          <p:nvPr/>
        </p:nvSpPr>
        <p:spPr>
          <a:xfrm>
            <a:off x="10555208" y="965056"/>
            <a:ext cx="1697750" cy="1332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3038" indent="-173038">
              <a:tabLst>
                <a:tab pos="173038" algn="l"/>
              </a:tabLst>
            </a:pPr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อุทกภัย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อัคคีภัย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แผ่นดินไหว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ชุมนุมประท้วง/จลาจล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ก่อการร้าย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ไฟฟ้าดับเป็นวงกว้าง</a:t>
            </a:r>
            <a:endParaRPr lang="th-TH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โรคระบาดต่อเนื่อง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อื่น ๆ ......................</a:t>
            </a:r>
          </a:p>
          <a:p>
            <a:pPr marL="173038" indent="-173038">
              <a:tabLst>
                <a:tab pos="173038" algn="l"/>
              </a:tabLst>
            </a:pPr>
            <a:endParaRPr lang="th-TH" sz="11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 2" panose="05020102010507070707" pitchFamily="18" charset="2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4D0502AD-2DE7-4339-9449-4836A9516407}"/>
              </a:ext>
            </a:extLst>
          </p:cNvPr>
          <p:cNvSpPr/>
          <p:nvPr/>
        </p:nvSpPr>
        <p:spPr>
          <a:xfrm>
            <a:off x="1055701" y="810639"/>
            <a:ext cx="2429819" cy="7337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กำหนดมาตรการและแผนงานการอนุรักษ์พลังงาน และการส่งเสริมประสิทธิภาพการใช้พลังงานในภาคธุรกิจอุตสาหกรรมขนาดกลางและขนาดเล็ก อาคารและที่อยู่อาศัย ภาคคมนาคมและภาคการเกษตรที่กฎหมายมิได้กำหนดให้ควบคุม</a:t>
            </a:r>
            <a:endPara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xmlns="" id="{D06778BA-0CB9-4023-A3F2-18BB7257CF26}"/>
              </a:ext>
            </a:extLst>
          </p:cNvPr>
          <p:cNvSpPr/>
          <p:nvPr/>
        </p:nvSpPr>
        <p:spPr>
          <a:xfrm>
            <a:off x="3568754" y="796453"/>
            <a:ext cx="1679225" cy="7256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กำหนดมาตรฐานด้านประสิทธิภาพการใช้พลังงานของเครื่องจักร อุปกรณ์ประสิทธิภาพสูง และวัสดุอุปกรณ์เพื่อการอนุรักษ์พลังงาน</a:t>
            </a:r>
            <a:endParaRPr lang="en-US" sz="9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C569AAC3-80B7-4BF5-850F-B547CEF6F213}"/>
              </a:ext>
            </a:extLst>
          </p:cNvPr>
          <p:cNvSpPr/>
          <p:nvPr/>
        </p:nvSpPr>
        <p:spPr>
          <a:xfrm>
            <a:off x="1061199" y="1695593"/>
            <a:ext cx="1213632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3871358" y="1707403"/>
            <a:ext cx="1161564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xmlns="" id="{30C1251D-C159-455D-A94A-2C90DEC1C892}"/>
              </a:ext>
            </a:extLst>
          </p:cNvPr>
          <p:cNvSpPr/>
          <p:nvPr/>
        </p:nvSpPr>
        <p:spPr>
          <a:xfrm>
            <a:off x="866576" y="5458887"/>
            <a:ext cx="1445863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อาคาร/สถานที่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พื้นที่ สำรอง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9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 Plant, Energy </a:t>
            </a:r>
            <a:r>
              <a: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</a:t>
            </a:r>
            <a:endParaRPr lang="th-TH" sz="1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4625" fontAlgn="ctr" latinLnBrk="1"/>
            <a:r>
              <a:rPr lang="en-US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อาคาร</a:t>
            </a:r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อนุรักษ์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พลังงาน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ทำงานที่บ้าน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เหลื่อมเวลาทำงาน</a:t>
            </a:r>
            <a:endParaRPr lang="th-TH" sz="105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xmlns="" id="{1D47C36C-9DFE-485C-A270-3C117148C19D}"/>
              </a:ext>
            </a:extLst>
          </p:cNvPr>
          <p:cNvSpPr/>
          <p:nvPr/>
        </p:nvSpPr>
        <p:spPr>
          <a:xfrm>
            <a:off x="2471045" y="5460451"/>
            <a:ext cx="1646930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วัสดุอุปกรณ์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เตรียม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notebook 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และอุปกรณ์เครือข่ายสำรอง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ใช้คอมพิวเตอร์ส่วนตัว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จัดหาวัสดุ อุปกรณ์สำหรับการ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ควบคุมโรค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ระบาด </a:t>
            </a:r>
            <a:endParaRPr lang="th-TH" sz="11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xmlns="" id="{6754E2FD-5D05-4174-ACC3-4150AF87A5F0}"/>
              </a:ext>
            </a:extLst>
          </p:cNvPr>
          <p:cNvSpPr/>
          <p:nvPr/>
        </p:nvSpPr>
        <p:spPr>
          <a:xfrm>
            <a:off x="4231067" y="5447132"/>
            <a:ext cx="2772104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เทคโนโลยีสารสนเทศและข้อมูล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จัดเก็บข้อมูลสำรอง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เคลื่นย้า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server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กำหนดแนวทางในการอนุมัติโดยใช้ลายมือชื่ออิเล็กทรอนิกส์ สำหรับการลงนามอนุมัติ อนุญาต   สั่งการ </a:t>
            </a: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xmlns="" id="{A17BE771-1DE2-41EC-A4E7-0B2542C381CE}"/>
              </a:ext>
            </a:extLst>
          </p:cNvPr>
          <p:cNvSpPr/>
          <p:nvPr/>
        </p:nvSpPr>
        <p:spPr>
          <a:xfrm>
            <a:off x="7123238" y="5442290"/>
            <a:ext cx="1789845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บุคลากร</a:t>
            </a: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กำหนดให้ใช้บุคลากรสำรองทดแทนในฝ่ายงาน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เดียวกัน</a:t>
            </a:r>
            <a:endParaRPr lang="en-US" sz="105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WFH</a:t>
            </a: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เหลื่อม</a:t>
            </a:r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เวลาการ</a:t>
            </a:r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ทำงาน</a:t>
            </a:r>
            <a:endParaRPr lang="th-TH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xmlns="" id="{EBA83114-15D1-4E4E-8C76-79B4700DE5A4}"/>
              </a:ext>
            </a:extLst>
          </p:cNvPr>
          <p:cNvSpPr/>
          <p:nvPr/>
        </p:nvSpPr>
        <p:spPr>
          <a:xfrm>
            <a:off x="9021856" y="5447132"/>
            <a:ext cx="1498009" cy="1285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ผู้ให้บริการ/</a:t>
            </a:r>
            <a:b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ผู้มีส่วนได้ส่วนเสีย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pocket WI-FI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ประชาสัมพันธ์สืออนไลน์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6588150" y="1715947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xmlns="" id="{067FB27B-2B34-4229-AF6D-64FE69C11843}"/>
              </a:ext>
            </a:extLst>
          </p:cNvPr>
          <p:cNvSpPr/>
          <p:nvPr/>
        </p:nvSpPr>
        <p:spPr>
          <a:xfrm>
            <a:off x="866576" y="3971636"/>
            <a:ext cx="1508396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xmlns="" id="{CC2551AE-C19B-4F90-8152-376BD7B24AF8}"/>
              </a:ext>
            </a:extLst>
          </p:cNvPr>
          <p:cNvSpPr/>
          <p:nvPr/>
        </p:nvSpPr>
        <p:spPr>
          <a:xfrm>
            <a:off x="2500998" y="3971636"/>
            <a:ext cx="1907369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xmlns="" id="{63E99DAA-193A-499F-848A-111AD8E42644}"/>
              </a:ext>
            </a:extLst>
          </p:cNvPr>
          <p:cNvSpPr/>
          <p:nvPr/>
        </p:nvSpPr>
        <p:spPr>
          <a:xfrm>
            <a:off x="9078343" y="3971636"/>
            <a:ext cx="1396217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xmlns="" id="{719A7D73-834C-40A9-B952-E63A52ED04EB}"/>
              </a:ext>
            </a:extLst>
          </p:cNvPr>
          <p:cNvSpPr/>
          <p:nvPr/>
        </p:nvSpPr>
        <p:spPr>
          <a:xfrm>
            <a:off x="6971434" y="3971636"/>
            <a:ext cx="1658441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xmlns="" id="{6F89805D-8B15-430F-97A6-3CF11A17CA04}"/>
              </a:ext>
            </a:extLst>
          </p:cNvPr>
          <p:cNvSpPr/>
          <p:nvPr/>
        </p:nvSpPr>
        <p:spPr>
          <a:xfrm>
            <a:off x="4771235" y="3971636"/>
            <a:ext cx="1658441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866576" y="3179006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xmlns="" id="{A964C1C8-2A63-4E25-B193-FF5B1846CB82}"/>
              </a:ext>
            </a:extLst>
          </p:cNvPr>
          <p:cNvSpPr/>
          <p:nvPr/>
        </p:nvSpPr>
        <p:spPr>
          <a:xfrm>
            <a:off x="5320956" y="810929"/>
            <a:ext cx="1922326" cy="6405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ส่งเสริมและสนับสนุนการผลิต จำหน่าย และใช้เครื่องจักร วัสดุ และอุปกรณ์ประสิทธิภาพสูง เพื่อการอนุรักษ์พลังงานในส่วนที่กฎหมายมิได้กำหนดให้ควบคุม</a:t>
            </a:r>
            <a:endPara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0612752" y="5560764"/>
            <a:ext cx="1621750" cy="1296551"/>
            <a:chOff x="10781468" y="5397482"/>
            <a:chExt cx="1621750" cy="1296551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xmlns="" id="{F4E80A2D-2261-4DFA-9EF2-5243A46FFB05}"/>
                </a:ext>
              </a:extLst>
            </p:cNvPr>
            <p:cNvSpPr/>
            <p:nvPr/>
          </p:nvSpPr>
          <p:spPr>
            <a:xfrm>
              <a:off x="10950185" y="5625104"/>
              <a:ext cx="1284317" cy="2692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ความ</a:t>
              </a:r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เร่งด่วนสูงมาก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xmlns="" id="{27B4E1EA-B23D-4730-9785-929D137ADF20}"/>
                </a:ext>
              </a:extLst>
            </p:cNvPr>
            <p:cNvSpPr/>
            <p:nvPr/>
          </p:nvSpPr>
          <p:spPr>
            <a:xfrm>
              <a:off x="10927347" y="5796428"/>
              <a:ext cx="1258075" cy="2692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ความ</a:t>
              </a:r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เร่งด่วนสูง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0D51F6BF-EEC1-4A72-8EFC-09F8400AD8C4}"/>
                </a:ext>
              </a:extLst>
            </p:cNvPr>
            <p:cNvSpPr txBox="1"/>
            <p:nvPr/>
          </p:nvSpPr>
          <p:spPr>
            <a:xfrm>
              <a:off x="10781468" y="5397482"/>
              <a:ext cx="112468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1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คำอธิบายสี</a:t>
              </a:r>
              <a:endParaRPr lang="en-US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xmlns="" id="{037F4F8E-A2BF-4086-B25D-000166729525}"/>
                </a:ext>
              </a:extLst>
            </p:cNvPr>
            <p:cNvSpPr/>
            <p:nvPr/>
          </p:nvSpPr>
          <p:spPr>
            <a:xfrm>
              <a:off x="11033753" y="6283488"/>
              <a:ext cx="1369465" cy="1947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e-service</a:t>
              </a: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xmlns="" id="{7DA8FF5F-CD20-4225-957B-903885A21055}"/>
                </a:ext>
              </a:extLst>
            </p:cNvPr>
            <p:cNvSpPr/>
            <p:nvPr/>
          </p:nvSpPr>
          <p:spPr>
            <a:xfrm>
              <a:off x="11016980" y="6469582"/>
              <a:ext cx="1369465" cy="1746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ระบบงาน/เทคโนโลยี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xmlns="" id="{72EEB6E2-E3D3-4CC2-AAAD-7FB47252A33C}"/>
                </a:ext>
              </a:extLst>
            </p:cNvPr>
            <p:cNvSpPr/>
            <p:nvPr/>
          </p:nvSpPr>
          <p:spPr>
            <a:xfrm>
              <a:off x="10889418" y="5687957"/>
              <a:ext cx="144583" cy="12795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xmlns="" id="{83CABE14-CF93-4A3A-BE69-1863D63B542D}"/>
                </a:ext>
              </a:extLst>
            </p:cNvPr>
            <p:cNvSpPr/>
            <p:nvPr/>
          </p:nvSpPr>
          <p:spPr>
            <a:xfrm>
              <a:off x="10889417" y="5882692"/>
              <a:ext cx="144583" cy="127951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xmlns="" id="{4F2B5329-882D-4D60-AA31-1C88F53EA516}"/>
                </a:ext>
              </a:extLst>
            </p:cNvPr>
            <p:cNvSpPr/>
            <p:nvPr/>
          </p:nvSpPr>
          <p:spPr>
            <a:xfrm>
              <a:off x="10889417" y="6327506"/>
              <a:ext cx="144583" cy="127951"/>
            </a:xfrm>
            <a:prstGeom prst="ellipse">
              <a:avLst/>
            </a:pr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xmlns="" id="{66F0A3EE-9EC8-450E-B58A-CB9237AB72BB}"/>
                </a:ext>
              </a:extLst>
            </p:cNvPr>
            <p:cNvSpPr/>
            <p:nvPr/>
          </p:nvSpPr>
          <p:spPr>
            <a:xfrm>
              <a:off x="10897883" y="6566082"/>
              <a:ext cx="144583" cy="127951"/>
            </a:xfrm>
            <a:prstGeom prst="ellipse">
              <a:avLst/>
            </a:prstGeom>
            <a:solidFill>
              <a:srgbClr val="CC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xmlns="" id="{27B4E1EA-B23D-4730-9785-929D137ADF20}"/>
                </a:ext>
              </a:extLst>
            </p:cNvPr>
            <p:cNvSpPr/>
            <p:nvPr/>
          </p:nvSpPr>
          <p:spPr>
            <a:xfrm>
              <a:off x="11016980" y="6056299"/>
              <a:ext cx="1302270" cy="2692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ความ</a:t>
              </a:r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เร่งด่วนปานกลาง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xmlns="" id="{83CABE14-CF93-4A3A-BE69-1863D63B542D}"/>
                </a:ext>
              </a:extLst>
            </p:cNvPr>
            <p:cNvSpPr/>
            <p:nvPr/>
          </p:nvSpPr>
          <p:spPr>
            <a:xfrm>
              <a:off x="10885148" y="6111626"/>
              <a:ext cx="144583" cy="12795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E304D193-DE49-4BFE-B46E-FC26C8299024}"/>
              </a:ext>
            </a:extLst>
          </p:cNvPr>
          <p:cNvSpPr/>
          <p:nvPr/>
        </p:nvSpPr>
        <p:spPr>
          <a:xfrm>
            <a:off x="5229226" y="1693515"/>
            <a:ext cx="1116438" cy="104835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xmlns="" id="{E48F2B1B-F605-4EEA-86B3-122A86038221}"/>
              </a:ext>
            </a:extLst>
          </p:cNvPr>
          <p:cNvSpPr/>
          <p:nvPr/>
        </p:nvSpPr>
        <p:spPr>
          <a:xfrm>
            <a:off x="2439500" y="1704424"/>
            <a:ext cx="1235554" cy="104835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9182815" y="1695593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7908574" y="1715947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2712653" y="3216931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4755263" y="3210708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xmlns="" id="{A964C1C8-2A63-4E25-B193-FF5B1846CB82}"/>
              </a:ext>
            </a:extLst>
          </p:cNvPr>
          <p:cNvSpPr/>
          <p:nvPr/>
        </p:nvSpPr>
        <p:spPr>
          <a:xfrm>
            <a:off x="7387524" y="826075"/>
            <a:ext cx="1552394" cy="6405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ให้คำปรึกษาแนะนำทางวิชาการอนุรักษ์พลังงานในส่วนที่กฎหมายมิได้กำหนดให้ควบคุม</a:t>
            </a:r>
            <a:endPara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A964C1C8-2A63-4E25-B193-FF5B1846CB82}"/>
              </a:ext>
            </a:extLst>
          </p:cNvPr>
          <p:cNvSpPr/>
          <p:nvPr/>
        </p:nvSpPr>
        <p:spPr>
          <a:xfrm>
            <a:off x="9014487" y="823654"/>
            <a:ext cx="1552394" cy="6405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ริหารจัดการและสนับสนุนทางการเงินเพื่อดำเนินการอนุรักษ์พลังงานในส่วนที่กฎหมายมิได้กำหนดให้ควบคุม</a:t>
            </a:r>
            <a:endPara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376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>
            <a:extLst>
              <a:ext uri="{FF2B5EF4-FFF2-40B4-BE49-F238E27FC236}">
                <a16:creationId xmlns:a16="http://schemas.microsoft.com/office/drawing/2014/main" xmlns="" id="{DDC18E03-0340-44F7-AE13-CAA1C8357DFF}"/>
              </a:ext>
            </a:extLst>
          </p:cNvPr>
          <p:cNvSpPr/>
          <p:nvPr/>
        </p:nvSpPr>
        <p:spPr>
          <a:xfrm>
            <a:off x="1325" y="-9441"/>
            <a:ext cx="80245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5BAF4593-3EA8-4623-8307-7C086851F69C}"/>
              </a:ext>
            </a:extLst>
          </p:cNvPr>
          <p:cNvSpPr/>
          <p:nvPr/>
        </p:nvSpPr>
        <p:spPr>
          <a:xfrm>
            <a:off x="10600587" y="579807"/>
            <a:ext cx="1554216" cy="18846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5F16340-261E-404B-8CA8-F51B61DDFBB1}"/>
              </a:ext>
            </a:extLst>
          </p:cNvPr>
          <p:cNvSpPr txBox="1"/>
          <p:nvPr/>
        </p:nvSpPr>
        <p:spPr>
          <a:xfrm>
            <a:off x="0" y="71138"/>
            <a:ext cx="12154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Strategy Map 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แผนดำเนินธุรกิจอย่างต่อเนื่องสำหรับการบริหารความพร้อมต่อสภาวะวิกฤต (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BCP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r>
              <a:rPr lang="th-TH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ศทส.</a:t>
            </a:r>
            <a:endParaRPr lang="en-US" sz="1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86F7272-2A07-49CE-A337-67ECCB5413E5}"/>
              </a:ext>
            </a:extLst>
          </p:cNvPr>
          <p:cNvSpPr txBox="1"/>
          <p:nvPr/>
        </p:nvSpPr>
        <p:spPr>
          <a:xfrm>
            <a:off x="62205" y="408759"/>
            <a:ext cx="615553" cy="112639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พันธ</a:t>
            </a:r>
            <a:r>
              <a:rPr lang="th-TH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กิจ/หน้าที่</a:t>
            </a:r>
            <a:endPara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BFE6E2B-7D8E-4A5B-A29C-71DBB5A30302}"/>
              </a:ext>
            </a:extLst>
          </p:cNvPr>
          <p:cNvSpPr txBox="1"/>
          <p:nvPr/>
        </p:nvSpPr>
        <p:spPr>
          <a:xfrm>
            <a:off x="62205" y="1487852"/>
            <a:ext cx="615553" cy="123274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กระบวนการหลัก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2C45E389-C9EE-4DBD-837F-CC3363138F3A}"/>
              </a:ext>
            </a:extLst>
          </p:cNvPr>
          <p:cNvSpPr txBox="1"/>
          <p:nvPr/>
        </p:nvSpPr>
        <p:spPr>
          <a:xfrm>
            <a:off x="62205" y="5342756"/>
            <a:ext cx="615553" cy="140600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กลยุทธ์ความต่อเนื่อง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34B1A7E8-7E51-4369-A54B-1E1C6EDC6423}"/>
              </a:ext>
            </a:extLst>
          </p:cNvPr>
          <p:cNvSpPr txBox="1"/>
          <p:nvPr/>
        </p:nvSpPr>
        <p:spPr>
          <a:xfrm>
            <a:off x="62205" y="2887581"/>
            <a:ext cx="615553" cy="231907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e-service/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ระบบงาน</a:t>
            </a:r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FF79578-EE28-49FE-8009-395CCB1B88CE}"/>
              </a:ext>
            </a:extLst>
          </p:cNvPr>
          <p:cNvSpPr txBox="1"/>
          <p:nvPr/>
        </p:nvSpPr>
        <p:spPr>
          <a:xfrm>
            <a:off x="10600587" y="579808"/>
            <a:ext cx="1633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แผนรองรับสถานการณ์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2B90B647-ECAB-4FEC-8561-BD441B3E9E67}"/>
              </a:ext>
            </a:extLst>
          </p:cNvPr>
          <p:cNvSpPr/>
          <p:nvPr/>
        </p:nvSpPr>
        <p:spPr>
          <a:xfrm>
            <a:off x="10555208" y="965056"/>
            <a:ext cx="1697750" cy="1332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3038" indent="-173038">
              <a:tabLst>
                <a:tab pos="173038" algn="l"/>
              </a:tabLst>
            </a:pPr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อุทกภัย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อัคคีภัย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แผ่นดินไหว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ชุมนุมประท้วง/จลาจล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ก่อการร้าย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ไฟฟ้าดับเป็นวงกว้าง</a:t>
            </a:r>
            <a:endParaRPr lang="th-TH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โรคระบาดต่อเนื่อง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อื่น ๆ ......................</a:t>
            </a:r>
          </a:p>
          <a:p>
            <a:pPr marL="173038" indent="-173038">
              <a:tabLst>
                <a:tab pos="173038" algn="l"/>
              </a:tabLst>
            </a:pPr>
            <a:endParaRPr lang="th-TH" sz="11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 2" panose="05020102010507070707" pitchFamily="18" charset="2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4D0502AD-2DE7-4339-9449-4836A9516407}"/>
              </a:ext>
            </a:extLst>
          </p:cNvPr>
          <p:cNvSpPr/>
          <p:nvPr/>
        </p:nvSpPr>
        <p:spPr>
          <a:xfrm>
            <a:off x="1055701" y="810639"/>
            <a:ext cx="3084809" cy="7337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สำรวจ ศึกษา วิเคราะห์ จัดทำ และบริหารจัดการข้อมูลสารสนเทศด้านพลังงานทดแทนและอนุรักษ์พลังงาน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xmlns="" id="{D06778BA-0CB9-4023-A3F2-18BB7257CF26}"/>
              </a:ext>
            </a:extLst>
          </p:cNvPr>
          <p:cNvSpPr/>
          <p:nvPr/>
        </p:nvSpPr>
        <p:spPr>
          <a:xfrm>
            <a:off x="4500082" y="805708"/>
            <a:ext cx="2220098" cy="7256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จัดทำและเผยแพร่สถิติข้อมูลด้านพลังงานทดแทนและอนุรักษ์พลังงาน</a:t>
            </a:r>
            <a:endParaRPr lang="en-US" sz="10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C569AAC3-80B7-4BF5-850F-B547CEF6F213}"/>
              </a:ext>
            </a:extLst>
          </p:cNvPr>
          <p:cNvSpPr/>
          <p:nvPr/>
        </p:nvSpPr>
        <p:spPr>
          <a:xfrm>
            <a:off x="1061199" y="1695593"/>
            <a:ext cx="1213632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3871358" y="1707403"/>
            <a:ext cx="1161564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xmlns="" id="{30C1251D-C159-455D-A94A-2C90DEC1C892}"/>
              </a:ext>
            </a:extLst>
          </p:cNvPr>
          <p:cNvSpPr/>
          <p:nvPr/>
        </p:nvSpPr>
        <p:spPr>
          <a:xfrm>
            <a:off x="866576" y="5458887"/>
            <a:ext cx="1445863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อาคาร/สถานที่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พื้นที่ สำรอง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9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 Plant, Energy </a:t>
            </a:r>
            <a:r>
              <a: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</a:t>
            </a:r>
            <a:endParaRPr lang="th-TH" sz="1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4625" fontAlgn="ctr" latinLnBrk="1"/>
            <a:r>
              <a:rPr lang="en-US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อาคาร</a:t>
            </a:r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อนุรักษ์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พลังงาน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ทำงานที่บ้าน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เหลื่อมเวลาทำงาน</a:t>
            </a:r>
            <a:endParaRPr lang="th-TH" sz="105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xmlns="" id="{1D47C36C-9DFE-485C-A270-3C117148C19D}"/>
              </a:ext>
            </a:extLst>
          </p:cNvPr>
          <p:cNvSpPr/>
          <p:nvPr/>
        </p:nvSpPr>
        <p:spPr>
          <a:xfrm>
            <a:off x="2471045" y="5460451"/>
            <a:ext cx="1646930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วัสดุอุปกรณ์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เตรียม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notebook 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และอุปกรณ์เครือข่ายสำรอง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ใช้คอมพิวเตอร์ส่วนตัว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จัดหาวัสดุ อุปกรณ์สำหรับการ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ควบคุมโรค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ระบาด </a:t>
            </a:r>
            <a:endParaRPr lang="th-TH" sz="11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xmlns="" id="{6754E2FD-5D05-4174-ACC3-4150AF87A5F0}"/>
              </a:ext>
            </a:extLst>
          </p:cNvPr>
          <p:cNvSpPr/>
          <p:nvPr/>
        </p:nvSpPr>
        <p:spPr>
          <a:xfrm>
            <a:off x="4231067" y="5447132"/>
            <a:ext cx="2772104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เทคโนโลยีสารสนเทศและข้อมูล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จัดเก็บข้อมูลสำรอง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เคลื่นย้า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server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กำหนดแนวทางในการอนุมัติโดยใช้ลายมือชื่ออิเล็กทรอนิกส์ สำหรับการลงนามอนุมัติ อนุญาต   สั่งการ </a:t>
            </a: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xmlns="" id="{A17BE771-1DE2-41EC-A4E7-0B2542C381CE}"/>
              </a:ext>
            </a:extLst>
          </p:cNvPr>
          <p:cNvSpPr/>
          <p:nvPr/>
        </p:nvSpPr>
        <p:spPr>
          <a:xfrm>
            <a:off x="7123238" y="5442290"/>
            <a:ext cx="1789845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บุคลากร</a:t>
            </a: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กำหนดให้ใช้บุคลากรสำรองทดแทนในฝ่ายงาน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เดียวกัน</a:t>
            </a:r>
            <a:endParaRPr lang="en-US" sz="105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WFH</a:t>
            </a: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เหลื่อม</a:t>
            </a:r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เวลาการ</a:t>
            </a:r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ทำงาน</a:t>
            </a:r>
            <a:endParaRPr lang="th-TH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xmlns="" id="{EBA83114-15D1-4E4E-8C76-79B4700DE5A4}"/>
              </a:ext>
            </a:extLst>
          </p:cNvPr>
          <p:cNvSpPr/>
          <p:nvPr/>
        </p:nvSpPr>
        <p:spPr>
          <a:xfrm>
            <a:off x="9021856" y="5447132"/>
            <a:ext cx="1498009" cy="1285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ผู้ให้บริการ/</a:t>
            </a:r>
            <a:b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ผู้มีส่วนได้ส่วนเสีย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pocket WI-FI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ประชาสัมพันธ์สืออนไลน์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6588150" y="1715947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xmlns="" id="{067FB27B-2B34-4229-AF6D-64FE69C11843}"/>
              </a:ext>
            </a:extLst>
          </p:cNvPr>
          <p:cNvSpPr/>
          <p:nvPr/>
        </p:nvSpPr>
        <p:spPr>
          <a:xfrm>
            <a:off x="866576" y="3971636"/>
            <a:ext cx="1508396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xmlns="" id="{CC2551AE-C19B-4F90-8152-376BD7B24AF8}"/>
              </a:ext>
            </a:extLst>
          </p:cNvPr>
          <p:cNvSpPr/>
          <p:nvPr/>
        </p:nvSpPr>
        <p:spPr>
          <a:xfrm>
            <a:off x="2500998" y="3971636"/>
            <a:ext cx="1907369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xmlns="" id="{63E99DAA-193A-499F-848A-111AD8E42644}"/>
              </a:ext>
            </a:extLst>
          </p:cNvPr>
          <p:cNvSpPr/>
          <p:nvPr/>
        </p:nvSpPr>
        <p:spPr>
          <a:xfrm>
            <a:off x="9078343" y="3971636"/>
            <a:ext cx="1396217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xmlns="" id="{719A7D73-834C-40A9-B952-E63A52ED04EB}"/>
              </a:ext>
            </a:extLst>
          </p:cNvPr>
          <p:cNvSpPr/>
          <p:nvPr/>
        </p:nvSpPr>
        <p:spPr>
          <a:xfrm>
            <a:off x="6971434" y="3971636"/>
            <a:ext cx="1658441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xmlns="" id="{6F89805D-8B15-430F-97A6-3CF11A17CA04}"/>
              </a:ext>
            </a:extLst>
          </p:cNvPr>
          <p:cNvSpPr/>
          <p:nvPr/>
        </p:nvSpPr>
        <p:spPr>
          <a:xfrm>
            <a:off x="4771235" y="3971636"/>
            <a:ext cx="1658441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866576" y="3179006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xmlns="" id="{A964C1C8-2A63-4E25-B193-FF5B1846CB82}"/>
              </a:ext>
            </a:extLst>
          </p:cNvPr>
          <p:cNvSpPr/>
          <p:nvPr/>
        </p:nvSpPr>
        <p:spPr>
          <a:xfrm>
            <a:off x="7195098" y="855480"/>
            <a:ext cx="2417229" cy="6405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จัดทำและบริหารจัดการระบบข้อมูลของกรมพัฒนาพลังงานทดแทนและอนุรักษ์พลังงาน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0612752" y="5560764"/>
            <a:ext cx="1621750" cy="1296551"/>
            <a:chOff x="10781468" y="5397482"/>
            <a:chExt cx="1621750" cy="1296551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xmlns="" id="{F4E80A2D-2261-4DFA-9EF2-5243A46FFB05}"/>
                </a:ext>
              </a:extLst>
            </p:cNvPr>
            <p:cNvSpPr/>
            <p:nvPr/>
          </p:nvSpPr>
          <p:spPr>
            <a:xfrm>
              <a:off x="10950185" y="5625104"/>
              <a:ext cx="1284317" cy="2692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ความ</a:t>
              </a:r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เร่งด่วนสูงมาก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xmlns="" id="{27B4E1EA-B23D-4730-9785-929D137ADF20}"/>
                </a:ext>
              </a:extLst>
            </p:cNvPr>
            <p:cNvSpPr/>
            <p:nvPr/>
          </p:nvSpPr>
          <p:spPr>
            <a:xfrm>
              <a:off x="10927347" y="5796428"/>
              <a:ext cx="1258075" cy="2692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ความ</a:t>
              </a:r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เร่งด่วนสูง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0D51F6BF-EEC1-4A72-8EFC-09F8400AD8C4}"/>
                </a:ext>
              </a:extLst>
            </p:cNvPr>
            <p:cNvSpPr txBox="1"/>
            <p:nvPr/>
          </p:nvSpPr>
          <p:spPr>
            <a:xfrm>
              <a:off x="10781468" y="5397482"/>
              <a:ext cx="112468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1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คำอธิบายสี</a:t>
              </a:r>
              <a:endParaRPr lang="en-US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xmlns="" id="{037F4F8E-A2BF-4086-B25D-000166729525}"/>
                </a:ext>
              </a:extLst>
            </p:cNvPr>
            <p:cNvSpPr/>
            <p:nvPr/>
          </p:nvSpPr>
          <p:spPr>
            <a:xfrm>
              <a:off x="11033753" y="6283488"/>
              <a:ext cx="1369465" cy="1947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e-service</a:t>
              </a: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xmlns="" id="{7DA8FF5F-CD20-4225-957B-903885A21055}"/>
                </a:ext>
              </a:extLst>
            </p:cNvPr>
            <p:cNvSpPr/>
            <p:nvPr/>
          </p:nvSpPr>
          <p:spPr>
            <a:xfrm>
              <a:off x="11016980" y="6469582"/>
              <a:ext cx="1369465" cy="1746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ระบบงาน/เทคโนโลยี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xmlns="" id="{72EEB6E2-E3D3-4CC2-AAAD-7FB47252A33C}"/>
                </a:ext>
              </a:extLst>
            </p:cNvPr>
            <p:cNvSpPr/>
            <p:nvPr/>
          </p:nvSpPr>
          <p:spPr>
            <a:xfrm>
              <a:off x="10889418" y="5687957"/>
              <a:ext cx="144583" cy="12795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xmlns="" id="{83CABE14-CF93-4A3A-BE69-1863D63B542D}"/>
                </a:ext>
              </a:extLst>
            </p:cNvPr>
            <p:cNvSpPr/>
            <p:nvPr/>
          </p:nvSpPr>
          <p:spPr>
            <a:xfrm>
              <a:off x="10889417" y="5882692"/>
              <a:ext cx="144583" cy="127951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xmlns="" id="{4F2B5329-882D-4D60-AA31-1C88F53EA516}"/>
                </a:ext>
              </a:extLst>
            </p:cNvPr>
            <p:cNvSpPr/>
            <p:nvPr/>
          </p:nvSpPr>
          <p:spPr>
            <a:xfrm>
              <a:off x="10889417" y="6327506"/>
              <a:ext cx="144583" cy="127951"/>
            </a:xfrm>
            <a:prstGeom prst="ellipse">
              <a:avLst/>
            </a:pr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xmlns="" id="{66F0A3EE-9EC8-450E-B58A-CB9237AB72BB}"/>
                </a:ext>
              </a:extLst>
            </p:cNvPr>
            <p:cNvSpPr/>
            <p:nvPr/>
          </p:nvSpPr>
          <p:spPr>
            <a:xfrm>
              <a:off x="10897883" y="6566082"/>
              <a:ext cx="144583" cy="127951"/>
            </a:xfrm>
            <a:prstGeom prst="ellipse">
              <a:avLst/>
            </a:prstGeom>
            <a:solidFill>
              <a:srgbClr val="CC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xmlns="" id="{27B4E1EA-B23D-4730-9785-929D137ADF20}"/>
                </a:ext>
              </a:extLst>
            </p:cNvPr>
            <p:cNvSpPr/>
            <p:nvPr/>
          </p:nvSpPr>
          <p:spPr>
            <a:xfrm>
              <a:off x="11016980" y="6056299"/>
              <a:ext cx="1302270" cy="2692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ความ</a:t>
              </a:r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เร่งด่วนปานกลาง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xmlns="" id="{83CABE14-CF93-4A3A-BE69-1863D63B542D}"/>
                </a:ext>
              </a:extLst>
            </p:cNvPr>
            <p:cNvSpPr/>
            <p:nvPr/>
          </p:nvSpPr>
          <p:spPr>
            <a:xfrm>
              <a:off x="10885148" y="6111626"/>
              <a:ext cx="144583" cy="12795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E304D193-DE49-4BFE-B46E-FC26C8299024}"/>
              </a:ext>
            </a:extLst>
          </p:cNvPr>
          <p:cNvSpPr/>
          <p:nvPr/>
        </p:nvSpPr>
        <p:spPr>
          <a:xfrm>
            <a:off x="5229226" y="1693515"/>
            <a:ext cx="1116438" cy="104835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xmlns="" id="{E48F2B1B-F605-4EEA-86B3-122A86038221}"/>
              </a:ext>
            </a:extLst>
          </p:cNvPr>
          <p:cNvSpPr/>
          <p:nvPr/>
        </p:nvSpPr>
        <p:spPr>
          <a:xfrm>
            <a:off x="2439500" y="1704424"/>
            <a:ext cx="1235554" cy="104835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9182815" y="1695593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7908574" y="1715947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2712653" y="3216931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4755263" y="3210708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836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>
            <a:extLst>
              <a:ext uri="{FF2B5EF4-FFF2-40B4-BE49-F238E27FC236}">
                <a16:creationId xmlns:a16="http://schemas.microsoft.com/office/drawing/2014/main" xmlns="" id="{DDC18E03-0340-44F7-AE13-CAA1C8357DFF}"/>
              </a:ext>
            </a:extLst>
          </p:cNvPr>
          <p:cNvSpPr/>
          <p:nvPr/>
        </p:nvSpPr>
        <p:spPr>
          <a:xfrm>
            <a:off x="1325" y="-9441"/>
            <a:ext cx="80245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5BAF4593-3EA8-4623-8307-7C086851F69C}"/>
              </a:ext>
            </a:extLst>
          </p:cNvPr>
          <p:cNvSpPr/>
          <p:nvPr/>
        </p:nvSpPr>
        <p:spPr>
          <a:xfrm>
            <a:off x="10600587" y="579807"/>
            <a:ext cx="1554216" cy="18846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5F16340-261E-404B-8CA8-F51B61DDFBB1}"/>
              </a:ext>
            </a:extLst>
          </p:cNvPr>
          <p:cNvSpPr txBox="1"/>
          <p:nvPr/>
        </p:nvSpPr>
        <p:spPr>
          <a:xfrm>
            <a:off x="0" y="71138"/>
            <a:ext cx="12154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Strategy Map 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แผนดำเนินธุรกิจอย่างต่อเนื่องสำหรับการบริหารความพร้อมต่อสภาวะวิกฤต (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BCP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r>
              <a:rPr lang="th-TH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ตส</a:t>
            </a:r>
            <a:r>
              <a:rPr lang="th-TH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1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86F7272-2A07-49CE-A337-67ECCB5413E5}"/>
              </a:ext>
            </a:extLst>
          </p:cNvPr>
          <p:cNvSpPr txBox="1"/>
          <p:nvPr/>
        </p:nvSpPr>
        <p:spPr>
          <a:xfrm>
            <a:off x="62205" y="408759"/>
            <a:ext cx="615553" cy="112639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พันธ</a:t>
            </a:r>
            <a:r>
              <a:rPr lang="th-TH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กิจ/หน้าที่</a:t>
            </a:r>
            <a:endPara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BFE6E2B-7D8E-4A5B-A29C-71DBB5A30302}"/>
              </a:ext>
            </a:extLst>
          </p:cNvPr>
          <p:cNvSpPr txBox="1"/>
          <p:nvPr/>
        </p:nvSpPr>
        <p:spPr>
          <a:xfrm>
            <a:off x="62205" y="1487852"/>
            <a:ext cx="615553" cy="123274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กระบวนการหลัก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2C45E389-C9EE-4DBD-837F-CC3363138F3A}"/>
              </a:ext>
            </a:extLst>
          </p:cNvPr>
          <p:cNvSpPr txBox="1"/>
          <p:nvPr/>
        </p:nvSpPr>
        <p:spPr>
          <a:xfrm>
            <a:off x="62205" y="5342756"/>
            <a:ext cx="615553" cy="140600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กลยุทธ์ความต่อเนื่อง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34B1A7E8-7E51-4369-A54B-1E1C6EDC6423}"/>
              </a:ext>
            </a:extLst>
          </p:cNvPr>
          <p:cNvSpPr txBox="1"/>
          <p:nvPr/>
        </p:nvSpPr>
        <p:spPr>
          <a:xfrm>
            <a:off x="62205" y="2887581"/>
            <a:ext cx="615553" cy="231907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e-service/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ระบบงาน</a:t>
            </a:r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FF79578-EE28-49FE-8009-395CCB1B88CE}"/>
              </a:ext>
            </a:extLst>
          </p:cNvPr>
          <p:cNvSpPr txBox="1"/>
          <p:nvPr/>
        </p:nvSpPr>
        <p:spPr>
          <a:xfrm>
            <a:off x="10600587" y="579808"/>
            <a:ext cx="1633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แผนรองรับสถานการณ์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2B90B647-ECAB-4FEC-8561-BD441B3E9E67}"/>
              </a:ext>
            </a:extLst>
          </p:cNvPr>
          <p:cNvSpPr/>
          <p:nvPr/>
        </p:nvSpPr>
        <p:spPr>
          <a:xfrm>
            <a:off x="10555208" y="965056"/>
            <a:ext cx="1697750" cy="1332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3038" indent="-173038">
              <a:tabLst>
                <a:tab pos="173038" algn="l"/>
              </a:tabLst>
            </a:pPr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อุทกภัย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อัคคีภัย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แผ่นดินไหว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ชุมนุมประท้วง/จลาจล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ก่อการร้าย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ไฟฟ้าดับเป็นวงกว้าง</a:t>
            </a:r>
            <a:endParaRPr lang="th-TH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โรคระบาดต่อเนื่อง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อื่น ๆ ......................</a:t>
            </a:r>
          </a:p>
          <a:p>
            <a:pPr marL="173038" indent="-173038">
              <a:tabLst>
                <a:tab pos="173038" algn="l"/>
              </a:tabLst>
            </a:pPr>
            <a:endParaRPr lang="th-TH" sz="11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 2" panose="05020102010507070707" pitchFamily="18" charset="2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4D0502AD-2DE7-4339-9449-4836A9516407}"/>
              </a:ext>
            </a:extLst>
          </p:cNvPr>
          <p:cNvSpPr/>
          <p:nvPr/>
        </p:nvSpPr>
        <p:spPr>
          <a:xfrm>
            <a:off x="1055700" y="810639"/>
            <a:ext cx="8965121" cy="7337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ตรวจสอบการดำเนินงานภายในกรมพัฒนาพลังงานทดแทนและอนุรักษ์พลังงาน และสนับสนุนการปฏิบัติงานของกรมพัฒนาพลังงานทดแทนและอนุรักษ์พลังงาน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C569AAC3-80B7-4BF5-850F-B547CEF6F213}"/>
              </a:ext>
            </a:extLst>
          </p:cNvPr>
          <p:cNvSpPr/>
          <p:nvPr/>
        </p:nvSpPr>
        <p:spPr>
          <a:xfrm>
            <a:off x="1061199" y="1695593"/>
            <a:ext cx="1213632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3871358" y="1707403"/>
            <a:ext cx="1161564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xmlns="" id="{30C1251D-C159-455D-A94A-2C90DEC1C892}"/>
              </a:ext>
            </a:extLst>
          </p:cNvPr>
          <p:cNvSpPr/>
          <p:nvPr/>
        </p:nvSpPr>
        <p:spPr>
          <a:xfrm>
            <a:off x="866576" y="5458887"/>
            <a:ext cx="1445863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อาคาร/สถานที่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พื้นที่ สำรอง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9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 Plant, Energy </a:t>
            </a:r>
            <a:r>
              <a: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</a:t>
            </a:r>
            <a:endParaRPr lang="th-TH" sz="1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4625" fontAlgn="ctr" latinLnBrk="1"/>
            <a:r>
              <a:rPr lang="en-US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อาคาร</a:t>
            </a:r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อนุรักษ์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พลังงาน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ทำงานที่บ้าน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เหลื่อมเวลาทำงาน</a:t>
            </a:r>
            <a:endParaRPr lang="th-TH" sz="105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xmlns="" id="{1D47C36C-9DFE-485C-A270-3C117148C19D}"/>
              </a:ext>
            </a:extLst>
          </p:cNvPr>
          <p:cNvSpPr/>
          <p:nvPr/>
        </p:nvSpPr>
        <p:spPr>
          <a:xfrm>
            <a:off x="2471045" y="5460451"/>
            <a:ext cx="1646930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วัสดุอุปกรณ์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เตรียม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notebook 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และอุปกรณ์เครือข่ายสำรอง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ใช้คอมพิวเตอร์ส่วนตัว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จัดหาวัสดุ อุปกรณ์สำหรับการ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ควบคุมโรค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ระบาด </a:t>
            </a:r>
            <a:endParaRPr lang="th-TH" sz="11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xmlns="" id="{6754E2FD-5D05-4174-ACC3-4150AF87A5F0}"/>
              </a:ext>
            </a:extLst>
          </p:cNvPr>
          <p:cNvSpPr/>
          <p:nvPr/>
        </p:nvSpPr>
        <p:spPr>
          <a:xfrm>
            <a:off x="4231067" y="5447132"/>
            <a:ext cx="2772104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เทคโนโลยีสารสนเทศและข้อมูล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จัดเก็บข้อมูลสำรอง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เคลื่นย้า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server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กำหนดแนวทางในการอนุมัติโดยใช้ลายมือชื่ออิเล็กทรอนิกส์ สำหรับการลงนามอนุมัติ อนุญาต   สั่งการ </a:t>
            </a: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xmlns="" id="{A17BE771-1DE2-41EC-A4E7-0B2542C381CE}"/>
              </a:ext>
            </a:extLst>
          </p:cNvPr>
          <p:cNvSpPr/>
          <p:nvPr/>
        </p:nvSpPr>
        <p:spPr>
          <a:xfrm>
            <a:off x="7123238" y="5442290"/>
            <a:ext cx="1789845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บุคลากร</a:t>
            </a: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กำหนดให้ใช้บุคลากรสำรองทดแทนในฝ่ายงาน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เดียวกัน</a:t>
            </a:r>
            <a:endParaRPr lang="en-US" sz="105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WFH</a:t>
            </a: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เหลื่อม</a:t>
            </a:r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เวลาการ</a:t>
            </a:r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ทำงาน</a:t>
            </a:r>
            <a:endParaRPr lang="th-TH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xmlns="" id="{EBA83114-15D1-4E4E-8C76-79B4700DE5A4}"/>
              </a:ext>
            </a:extLst>
          </p:cNvPr>
          <p:cNvSpPr/>
          <p:nvPr/>
        </p:nvSpPr>
        <p:spPr>
          <a:xfrm>
            <a:off x="9021856" y="5447132"/>
            <a:ext cx="1498009" cy="1285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ผู้ให้บริการ/</a:t>
            </a:r>
            <a:b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ผู้มีส่วนได้ส่วนเสีย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pocket WI-FI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ประชาสัมพันธ์สืออนไลน์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6588150" y="1715947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xmlns="" id="{067FB27B-2B34-4229-AF6D-64FE69C11843}"/>
              </a:ext>
            </a:extLst>
          </p:cNvPr>
          <p:cNvSpPr/>
          <p:nvPr/>
        </p:nvSpPr>
        <p:spPr>
          <a:xfrm>
            <a:off x="866576" y="3971636"/>
            <a:ext cx="1508396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xmlns="" id="{CC2551AE-C19B-4F90-8152-376BD7B24AF8}"/>
              </a:ext>
            </a:extLst>
          </p:cNvPr>
          <p:cNvSpPr/>
          <p:nvPr/>
        </p:nvSpPr>
        <p:spPr>
          <a:xfrm>
            <a:off x="2500998" y="3971636"/>
            <a:ext cx="1907369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xmlns="" id="{63E99DAA-193A-499F-848A-111AD8E42644}"/>
              </a:ext>
            </a:extLst>
          </p:cNvPr>
          <p:cNvSpPr/>
          <p:nvPr/>
        </p:nvSpPr>
        <p:spPr>
          <a:xfrm>
            <a:off x="9078343" y="3971636"/>
            <a:ext cx="1396217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xmlns="" id="{719A7D73-834C-40A9-B952-E63A52ED04EB}"/>
              </a:ext>
            </a:extLst>
          </p:cNvPr>
          <p:cNvSpPr/>
          <p:nvPr/>
        </p:nvSpPr>
        <p:spPr>
          <a:xfrm>
            <a:off x="6971434" y="3971636"/>
            <a:ext cx="1658441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xmlns="" id="{6F89805D-8B15-430F-97A6-3CF11A17CA04}"/>
              </a:ext>
            </a:extLst>
          </p:cNvPr>
          <p:cNvSpPr/>
          <p:nvPr/>
        </p:nvSpPr>
        <p:spPr>
          <a:xfrm>
            <a:off x="4771235" y="3971636"/>
            <a:ext cx="1658441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866576" y="3179006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0612752" y="5560764"/>
            <a:ext cx="1621750" cy="1296551"/>
            <a:chOff x="10781468" y="5397482"/>
            <a:chExt cx="1621750" cy="1296551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xmlns="" id="{F4E80A2D-2261-4DFA-9EF2-5243A46FFB05}"/>
                </a:ext>
              </a:extLst>
            </p:cNvPr>
            <p:cNvSpPr/>
            <p:nvPr/>
          </p:nvSpPr>
          <p:spPr>
            <a:xfrm>
              <a:off x="10950185" y="5625104"/>
              <a:ext cx="1284317" cy="2692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ความ</a:t>
              </a:r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เร่งด่วนสูงมาก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xmlns="" id="{27B4E1EA-B23D-4730-9785-929D137ADF20}"/>
                </a:ext>
              </a:extLst>
            </p:cNvPr>
            <p:cNvSpPr/>
            <p:nvPr/>
          </p:nvSpPr>
          <p:spPr>
            <a:xfrm>
              <a:off x="10927347" y="5796428"/>
              <a:ext cx="1258075" cy="2692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ความ</a:t>
              </a:r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เร่งด่วนสูง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0D51F6BF-EEC1-4A72-8EFC-09F8400AD8C4}"/>
                </a:ext>
              </a:extLst>
            </p:cNvPr>
            <p:cNvSpPr txBox="1"/>
            <p:nvPr/>
          </p:nvSpPr>
          <p:spPr>
            <a:xfrm>
              <a:off x="10781468" y="5397482"/>
              <a:ext cx="112468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1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คำอธิบายสี</a:t>
              </a:r>
              <a:endParaRPr lang="en-US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xmlns="" id="{037F4F8E-A2BF-4086-B25D-000166729525}"/>
                </a:ext>
              </a:extLst>
            </p:cNvPr>
            <p:cNvSpPr/>
            <p:nvPr/>
          </p:nvSpPr>
          <p:spPr>
            <a:xfrm>
              <a:off x="11033753" y="6283488"/>
              <a:ext cx="1369465" cy="1947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e-service</a:t>
              </a: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xmlns="" id="{7DA8FF5F-CD20-4225-957B-903885A21055}"/>
                </a:ext>
              </a:extLst>
            </p:cNvPr>
            <p:cNvSpPr/>
            <p:nvPr/>
          </p:nvSpPr>
          <p:spPr>
            <a:xfrm>
              <a:off x="11016980" y="6469582"/>
              <a:ext cx="1369465" cy="1746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ระบบงาน/เทคโนโลยี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xmlns="" id="{72EEB6E2-E3D3-4CC2-AAAD-7FB47252A33C}"/>
                </a:ext>
              </a:extLst>
            </p:cNvPr>
            <p:cNvSpPr/>
            <p:nvPr/>
          </p:nvSpPr>
          <p:spPr>
            <a:xfrm>
              <a:off x="10889418" y="5687957"/>
              <a:ext cx="144583" cy="12795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xmlns="" id="{83CABE14-CF93-4A3A-BE69-1863D63B542D}"/>
                </a:ext>
              </a:extLst>
            </p:cNvPr>
            <p:cNvSpPr/>
            <p:nvPr/>
          </p:nvSpPr>
          <p:spPr>
            <a:xfrm>
              <a:off x="10889417" y="5882692"/>
              <a:ext cx="144583" cy="127951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xmlns="" id="{4F2B5329-882D-4D60-AA31-1C88F53EA516}"/>
                </a:ext>
              </a:extLst>
            </p:cNvPr>
            <p:cNvSpPr/>
            <p:nvPr/>
          </p:nvSpPr>
          <p:spPr>
            <a:xfrm>
              <a:off x="10889417" y="6327506"/>
              <a:ext cx="144583" cy="127951"/>
            </a:xfrm>
            <a:prstGeom prst="ellipse">
              <a:avLst/>
            </a:pr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xmlns="" id="{66F0A3EE-9EC8-450E-B58A-CB9237AB72BB}"/>
                </a:ext>
              </a:extLst>
            </p:cNvPr>
            <p:cNvSpPr/>
            <p:nvPr/>
          </p:nvSpPr>
          <p:spPr>
            <a:xfrm>
              <a:off x="10897883" y="6566082"/>
              <a:ext cx="144583" cy="127951"/>
            </a:xfrm>
            <a:prstGeom prst="ellipse">
              <a:avLst/>
            </a:prstGeom>
            <a:solidFill>
              <a:srgbClr val="CC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xmlns="" id="{27B4E1EA-B23D-4730-9785-929D137ADF20}"/>
                </a:ext>
              </a:extLst>
            </p:cNvPr>
            <p:cNvSpPr/>
            <p:nvPr/>
          </p:nvSpPr>
          <p:spPr>
            <a:xfrm>
              <a:off x="11016980" y="6056299"/>
              <a:ext cx="1302270" cy="2692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ความ</a:t>
              </a:r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เร่งด่วนปานกลาง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xmlns="" id="{83CABE14-CF93-4A3A-BE69-1863D63B542D}"/>
                </a:ext>
              </a:extLst>
            </p:cNvPr>
            <p:cNvSpPr/>
            <p:nvPr/>
          </p:nvSpPr>
          <p:spPr>
            <a:xfrm>
              <a:off x="10885148" y="6111626"/>
              <a:ext cx="144583" cy="12795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E304D193-DE49-4BFE-B46E-FC26C8299024}"/>
              </a:ext>
            </a:extLst>
          </p:cNvPr>
          <p:cNvSpPr/>
          <p:nvPr/>
        </p:nvSpPr>
        <p:spPr>
          <a:xfrm>
            <a:off x="5229226" y="1693515"/>
            <a:ext cx="1116438" cy="104835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xmlns="" id="{E48F2B1B-F605-4EEA-86B3-122A86038221}"/>
              </a:ext>
            </a:extLst>
          </p:cNvPr>
          <p:cNvSpPr/>
          <p:nvPr/>
        </p:nvSpPr>
        <p:spPr>
          <a:xfrm>
            <a:off x="2439500" y="1704424"/>
            <a:ext cx="1235554" cy="104835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9182815" y="1695593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7908574" y="1715947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2712653" y="3216931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4755263" y="3210708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0368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>
            <a:extLst>
              <a:ext uri="{FF2B5EF4-FFF2-40B4-BE49-F238E27FC236}">
                <a16:creationId xmlns:a16="http://schemas.microsoft.com/office/drawing/2014/main" xmlns="" id="{DDC18E03-0340-44F7-AE13-CAA1C8357DFF}"/>
              </a:ext>
            </a:extLst>
          </p:cNvPr>
          <p:cNvSpPr/>
          <p:nvPr/>
        </p:nvSpPr>
        <p:spPr>
          <a:xfrm>
            <a:off x="1325" y="-9441"/>
            <a:ext cx="80245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5BAF4593-3EA8-4623-8307-7C086851F69C}"/>
              </a:ext>
            </a:extLst>
          </p:cNvPr>
          <p:cNvSpPr/>
          <p:nvPr/>
        </p:nvSpPr>
        <p:spPr>
          <a:xfrm>
            <a:off x="10600587" y="579807"/>
            <a:ext cx="1554216" cy="18846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5F16340-261E-404B-8CA8-F51B61DDFBB1}"/>
              </a:ext>
            </a:extLst>
          </p:cNvPr>
          <p:cNvSpPr txBox="1"/>
          <p:nvPr/>
        </p:nvSpPr>
        <p:spPr>
          <a:xfrm>
            <a:off x="0" y="71138"/>
            <a:ext cx="12154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Strategy Map 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แผนดำเนินธุรกิจอย่างต่อเนื่องสำหรับการบริหารความพร้อมต่อสภาวะวิกฤต (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BCP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r>
              <a:rPr lang="th-TH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กพร.</a:t>
            </a:r>
            <a:endParaRPr lang="en-US" sz="1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86F7272-2A07-49CE-A337-67ECCB5413E5}"/>
              </a:ext>
            </a:extLst>
          </p:cNvPr>
          <p:cNvSpPr txBox="1"/>
          <p:nvPr/>
        </p:nvSpPr>
        <p:spPr>
          <a:xfrm>
            <a:off x="62205" y="408759"/>
            <a:ext cx="615553" cy="112639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พันธ</a:t>
            </a:r>
            <a:r>
              <a:rPr lang="th-TH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กิจ/หน้าที่</a:t>
            </a:r>
            <a:endPara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BFE6E2B-7D8E-4A5B-A29C-71DBB5A30302}"/>
              </a:ext>
            </a:extLst>
          </p:cNvPr>
          <p:cNvSpPr txBox="1"/>
          <p:nvPr/>
        </p:nvSpPr>
        <p:spPr>
          <a:xfrm>
            <a:off x="62205" y="1487852"/>
            <a:ext cx="615553" cy="123274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กระบวนการหลัก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2C45E389-C9EE-4DBD-837F-CC3363138F3A}"/>
              </a:ext>
            </a:extLst>
          </p:cNvPr>
          <p:cNvSpPr txBox="1"/>
          <p:nvPr/>
        </p:nvSpPr>
        <p:spPr>
          <a:xfrm>
            <a:off x="62205" y="5342756"/>
            <a:ext cx="615553" cy="140600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กลยุทธ์ความต่อเนื่อง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34B1A7E8-7E51-4369-A54B-1E1C6EDC6423}"/>
              </a:ext>
            </a:extLst>
          </p:cNvPr>
          <p:cNvSpPr txBox="1"/>
          <p:nvPr/>
        </p:nvSpPr>
        <p:spPr>
          <a:xfrm>
            <a:off x="62205" y="2887581"/>
            <a:ext cx="615553" cy="231907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e-service/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ระบบงาน</a:t>
            </a:r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FF79578-EE28-49FE-8009-395CCB1B88CE}"/>
              </a:ext>
            </a:extLst>
          </p:cNvPr>
          <p:cNvSpPr txBox="1"/>
          <p:nvPr/>
        </p:nvSpPr>
        <p:spPr>
          <a:xfrm>
            <a:off x="10600587" y="579808"/>
            <a:ext cx="1633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แผนรองรับสถานการณ์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2B90B647-ECAB-4FEC-8561-BD441B3E9E67}"/>
              </a:ext>
            </a:extLst>
          </p:cNvPr>
          <p:cNvSpPr/>
          <p:nvPr/>
        </p:nvSpPr>
        <p:spPr>
          <a:xfrm>
            <a:off x="10555208" y="965056"/>
            <a:ext cx="1697750" cy="1332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3038" indent="-173038">
              <a:tabLst>
                <a:tab pos="173038" algn="l"/>
              </a:tabLst>
            </a:pPr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อุทกภัย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อัคคีภัย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แผ่นดินไหว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ชุมนุมประท้วง/จลาจล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ก่อการร้าย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ไฟฟ้าดับเป็นวงกว้าง</a:t>
            </a:r>
            <a:endParaRPr lang="th-TH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โรคระบาดต่อเนื่อง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อื่น ๆ ......................</a:t>
            </a:r>
          </a:p>
          <a:p>
            <a:pPr marL="173038" indent="-173038">
              <a:tabLst>
                <a:tab pos="173038" algn="l"/>
              </a:tabLst>
            </a:pPr>
            <a:endParaRPr lang="th-TH" sz="11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 2" panose="05020102010507070707" pitchFamily="18" charset="2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4D0502AD-2DE7-4339-9449-4836A9516407}"/>
              </a:ext>
            </a:extLst>
          </p:cNvPr>
          <p:cNvSpPr/>
          <p:nvPr/>
        </p:nvSpPr>
        <p:spPr>
          <a:xfrm>
            <a:off x="1055700" y="810639"/>
            <a:ext cx="8965121" cy="7337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พัฒนาการบริหารของกรมพัฒนาพลังงานทดแทนและอนุรักษ์พลังงานให้เกิด ผลสัมฤทธิ์ มีประสิทธิภาพ และคุ้มค่า </a:t>
            </a:r>
            <a:endParaRPr lang="en-US" sz="1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C569AAC3-80B7-4BF5-850F-B547CEF6F213}"/>
              </a:ext>
            </a:extLst>
          </p:cNvPr>
          <p:cNvSpPr/>
          <p:nvPr/>
        </p:nvSpPr>
        <p:spPr>
          <a:xfrm>
            <a:off x="1061199" y="1695593"/>
            <a:ext cx="1213632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3871358" y="1707403"/>
            <a:ext cx="1161564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xmlns="" id="{30C1251D-C159-455D-A94A-2C90DEC1C892}"/>
              </a:ext>
            </a:extLst>
          </p:cNvPr>
          <p:cNvSpPr/>
          <p:nvPr/>
        </p:nvSpPr>
        <p:spPr>
          <a:xfrm>
            <a:off x="866576" y="5458887"/>
            <a:ext cx="1445863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อาคาร/สถานที่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พื้นที่ สำรอง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9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 Plant, Energy </a:t>
            </a:r>
            <a:r>
              <a: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</a:t>
            </a:r>
            <a:endParaRPr lang="th-TH" sz="1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4625" fontAlgn="ctr" latinLnBrk="1"/>
            <a:r>
              <a:rPr lang="en-US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อาคาร</a:t>
            </a:r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อนุรักษ์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พลังงาน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ทำงานที่บ้าน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เหลื่อมเวลาทำงาน</a:t>
            </a:r>
            <a:endParaRPr lang="th-TH" sz="105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xmlns="" id="{1D47C36C-9DFE-485C-A270-3C117148C19D}"/>
              </a:ext>
            </a:extLst>
          </p:cNvPr>
          <p:cNvSpPr/>
          <p:nvPr/>
        </p:nvSpPr>
        <p:spPr>
          <a:xfrm>
            <a:off x="2471045" y="5460451"/>
            <a:ext cx="1646930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วัสดุอุปกรณ์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เตรียม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notebook 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และอุปกรณ์เครือข่ายสำรอง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ใช้คอมพิวเตอร์ส่วนตัว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จัดหาวัสดุ อุปกรณ์สำหรับการ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ควบคุมโรค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ระบาด </a:t>
            </a:r>
            <a:endParaRPr lang="th-TH" sz="11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xmlns="" id="{6754E2FD-5D05-4174-ACC3-4150AF87A5F0}"/>
              </a:ext>
            </a:extLst>
          </p:cNvPr>
          <p:cNvSpPr/>
          <p:nvPr/>
        </p:nvSpPr>
        <p:spPr>
          <a:xfrm>
            <a:off x="4231067" y="5447132"/>
            <a:ext cx="2772104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เทคโนโลยีสารสนเทศและข้อมูล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จัดเก็บข้อมูลสำรอง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เคลื่นย้า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server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กำหนดแนวทางในการอนุมัติโดยใช้ลายมือชื่ออิเล็กทรอนิกส์ สำหรับการลงนามอนุมัติ อนุญาต   สั่งการ </a:t>
            </a: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xmlns="" id="{A17BE771-1DE2-41EC-A4E7-0B2542C381CE}"/>
              </a:ext>
            </a:extLst>
          </p:cNvPr>
          <p:cNvSpPr/>
          <p:nvPr/>
        </p:nvSpPr>
        <p:spPr>
          <a:xfrm>
            <a:off x="7123238" y="5442290"/>
            <a:ext cx="1789845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บุคลากร</a:t>
            </a: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กำหนดให้ใช้บุคลากรสำรองทดแทนในฝ่ายงาน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เดียวกัน</a:t>
            </a:r>
            <a:endParaRPr lang="en-US" sz="105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WFH</a:t>
            </a: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เหลื่อม</a:t>
            </a:r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เวลาการ</a:t>
            </a:r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ทำงาน</a:t>
            </a:r>
            <a:endParaRPr lang="th-TH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xmlns="" id="{EBA83114-15D1-4E4E-8C76-79B4700DE5A4}"/>
              </a:ext>
            </a:extLst>
          </p:cNvPr>
          <p:cNvSpPr/>
          <p:nvPr/>
        </p:nvSpPr>
        <p:spPr>
          <a:xfrm>
            <a:off x="9021856" y="5447132"/>
            <a:ext cx="1498009" cy="1285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ผู้ให้บริการ/</a:t>
            </a:r>
            <a:b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ผู้มีส่วนได้ส่วนเสีย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pocket WI-FI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ประชาสัมพันธ์สืออนไลน์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6588150" y="1715947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xmlns="" id="{067FB27B-2B34-4229-AF6D-64FE69C11843}"/>
              </a:ext>
            </a:extLst>
          </p:cNvPr>
          <p:cNvSpPr/>
          <p:nvPr/>
        </p:nvSpPr>
        <p:spPr>
          <a:xfrm>
            <a:off x="866576" y="3971636"/>
            <a:ext cx="1508396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xmlns="" id="{CC2551AE-C19B-4F90-8152-376BD7B24AF8}"/>
              </a:ext>
            </a:extLst>
          </p:cNvPr>
          <p:cNvSpPr/>
          <p:nvPr/>
        </p:nvSpPr>
        <p:spPr>
          <a:xfrm>
            <a:off x="2500998" y="3971636"/>
            <a:ext cx="1907369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xmlns="" id="{63E99DAA-193A-499F-848A-111AD8E42644}"/>
              </a:ext>
            </a:extLst>
          </p:cNvPr>
          <p:cNvSpPr/>
          <p:nvPr/>
        </p:nvSpPr>
        <p:spPr>
          <a:xfrm>
            <a:off x="9078343" y="3971636"/>
            <a:ext cx="1396217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xmlns="" id="{719A7D73-834C-40A9-B952-E63A52ED04EB}"/>
              </a:ext>
            </a:extLst>
          </p:cNvPr>
          <p:cNvSpPr/>
          <p:nvPr/>
        </p:nvSpPr>
        <p:spPr>
          <a:xfrm>
            <a:off x="6971434" y="3971636"/>
            <a:ext cx="1658441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xmlns="" id="{6F89805D-8B15-430F-97A6-3CF11A17CA04}"/>
              </a:ext>
            </a:extLst>
          </p:cNvPr>
          <p:cNvSpPr/>
          <p:nvPr/>
        </p:nvSpPr>
        <p:spPr>
          <a:xfrm>
            <a:off x="4771235" y="3971636"/>
            <a:ext cx="1658441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866576" y="3179006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0612752" y="5560764"/>
            <a:ext cx="1621750" cy="1296551"/>
            <a:chOff x="10781468" y="5397482"/>
            <a:chExt cx="1621750" cy="1296551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xmlns="" id="{F4E80A2D-2261-4DFA-9EF2-5243A46FFB05}"/>
                </a:ext>
              </a:extLst>
            </p:cNvPr>
            <p:cNvSpPr/>
            <p:nvPr/>
          </p:nvSpPr>
          <p:spPr>
            <a:xfrm>
              <a:off x="10950185" y="5625104"/>
              <a:ext cx="1284317" cy="2692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ความ</a:t>
              </a:r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เร่งด่วนสูงมาก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xmlns="" id="{27B4E1EA-B23D-4730-9785-929D137ADF20}"/>
                </a:ext>
              </a:extLst>
            </p:cNvPr>
            <p:cNvSpPr/>
            <p:nvPr/>
          </p:nvSpPr>
          <p:spPr>
            <a:xfrm>
              <a:off x="10927347" y="5796428"/>
              <a:ext cx="1258075" cy="2692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ความ</a:t>
              </a:r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เร่งด่วนสูง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0D51F6BF-EEC1-4A72-8EFC-09F8400AD8C4}"/>
                </a:ext>
              </a:extLst>
            </p:cNvPr>
            <p:cNvSpPr txBox="1"/>
            <p:nvPr/>
          </p:nvSpPr>
          <p:spPr>
            <a:xfrm>
              <a:off x="10781468" y="5397482"/>
              <a:ext cx="112468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1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คำอธิบายสี</a:t>
              </a:r>
              <a:endParaRPr lang="en-US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xmlns="" id="{037F4F8E-A2BF-4086-B25D-000166729525}"/>
                </a:ext>
              </a:extLst>
            </p:cNvPr>
            <p:cNvSpPr/>
            <p:nvPr/>
          </p:nvSpPr>
          <p:spPr>
            <a:xfrm>
              <a:off x="11033753" y="6283488"/>
              <a:ext cx="1369465" cy="1947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e-service</a:t>
              </a: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xmlns="" id="{7DA8FF5F-CD20-4225-957B-903885A21055}"/>
                </a:ext>
              </a:extLst>
            </p:cNvPr>
            <p:cNvSpPr/>
            <p:nvPr/>
          </p:nvSpPr>
          <p:spPr>
            <a:xfrm>
              <a:off x="11016980" y="6469582"/>
              <a:ext cx="1369465" cy="1746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ระบบงาน/เทคโนโลยี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xmlns="" id="{72EEB6E2-E3D3-4CC2-AAAD-7FB47252A33C}"/>
                </a:ext>
              </a:extLst>
            </p:cNvPr>
            <p:cNvSpPr/>
            <p:nvPr/>
          </p:nvSpPr>
          <p:spPr>
            <a:xfrm>
              <a:off x="10889418" y="5687957"/>
              <a:ext cx="144583" cy="12795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xmlns="" id="{83CABE14-CF93-4A3A-BE69-1863D63B542D}"/>
                </a:ext>
              </a:extLst>
            </p:cNvPr>
            <p:cNvSpPr/>
            <p:nvPr/>
          </p:nvSpPr>
          <p:spPr>
            <a:xfrm>
              <a:off x="10889417" y="5882692"/>
              <a:ext cx="144583" cy="127951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xmlns="" id="{4F2B5329-882D-4D60-AA31-1C88F53EA516}"/>
                </a:ext>
              </a:extLst>
            </p:cNvPr>
            <p:cNvSpPr/>
            <p:nvPr/>
          </p:nvSpPr>
          <p:spPr>
            <a:xfrm>
              <a:off x="10889417" y="6327506"/>
              <a:ext cx="144583" cy="127951"/>
            </a:xfrm>
            <a:prstGeom prst="ellipse">
              <a:avLst/>
            </a:pr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xmlns="" id="{66F0A3EE-9EC8-450E-B58A-CB9237AB72BB}"/>
                </a:ext>
              </a:extLst>
            </p:cNvPr>
            <p:cNvSpPr/>
            <p:nvPr/>
          </p:nvSpPr>
          <p:spPr>
            <a:xfrm>
              <a:off x="10897883" y="6566082"/>
              <a:ext cx="144583" cy="127951"/>
            </a:xfrm>
            <a:prstGeom prst="ellipse">
              <a:avLst/>
            </a:prstGeom>
            <a:solidFill>
              <a:srgbClr val="CC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xmlns="" id="{27B4E1EA-B23D-4730-9785-929D137ADF20}"/>
                </a:ext>
              </a:extLst>
            </p:cNvPr>
            <p:cNvSpPr/>
            <p:nvPr/>
          </p:nvSpPr>
          <p:spPr>
            <a:xfrm>
              <a:off x="11016980" y="6056299"/>
              <a:ext cx="1302270" cy="2692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ความ</a:t>
              </a:r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เร่งด่วนปานกลาง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xmlns="" id="{83CABE14-CF93-4A3A-BE69-1863D63B542D}"/>
                </a:ext>
              </a:extLst>
            </p:cNvPr>
            <p:cNvSpPr/>
            <p:nvPr/>
          </p:nvSpPr>
          <p:spPr>
            <a:xfrm>
              <a:off x="10885148" y="6111626"/>
              <a:ext cx="144583" cy="12795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E304D193-DE49-4BFE-B46E-FC26C8299024}"/>
              </a:ext>
            </a:extLst>
          </p:cNvPr>
          <p:cNvSpPr/>
          <p:nvPr/>
        </p:nvSpPr>
        <p:spPr>
          <a:xfrm>
            <a:off x="5229226" y="1693515"/>
            <a:ext cx="1116438" cy="104835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xmlns="" id="{E48F2B1B-F605-4EEA-86B3-122A86038221}"/>
              </a:ext>
            </a:extLst>
          </p:cNvPr>
          <p:cNvSpPr/>
          <p:nvPr/>
        </p:nvSpPr>
        <p:spPr>
          <a:xfrm>
            <a:off x="2439500" y="1704424"/>
            <a:ext cx="1235554" cy="104835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9182815" y="1695593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7908574" y="1715947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2712653" y="3216931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4755263" y="3210708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266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>
            <a:extLst>
              <a:ext uri="{FF2B5EF4-FFF2-40B4-BE49-F238E27FC236}">
                <a16:creationId xmlns:a16="http://schemas.microsoft.com/office/drawing/2014/main" xmlns="" id="{DDC18E03-0340-44F7-AE13-CAA1C8357DFF}"/>
              </a:ext>
            </a:extLst>
          </p:cNvPr>
          <p:cNvSpPr/>
          <p:nvPr/>
        </p:nvSpPr>
        <p:spPr>
          <a:xfrm>
            <a:off x="1325" y="-9441"/>
            <a:ext cx="80245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5BAF4593-3EA8-4623-8307-7C086851F69C}"/>
              </a:ext>
            </a:extLst>
          </p:cNvPr>
          <p:cNvSpPr/>
          <p:nvPr/>
        </p:nvSpPr>
        <p:spPr>
          <a:xfrm>
            <a:off x="10600587" y="579807"/>
            <a:ext cx="1554216" cy="18846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5F16340-261E-404B-8CA8-F51B61DDFBB1}"/>
              </a:ext>
            </a:extLst>
          </p:cNvPr>
          <p:cNvSpPr txBox="1"/>
          <p:nvPr/>
        </p:nvSpPr>
        <p:spPr>
          <a:xfrm>
            <a:off x="0" y="71138"/>
            <a:ext cx="12154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Strategy Map 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แผนดำเนินธุรกิจอย่างต่อเนื่องสำหรับการบริหารความพร้อมต่อสภาวะวิกฤต (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BCP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สล.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86F7272-2A07-49CE-A337-67ECCB5413E5}"/>
              </a:ext>
            </a:extLst>
          </p:cNvPr>
          <p:cNvSpPr txBox="1"/>
          <p:nvPr/>
        </p:nvSpPr>
        <p:spPr>
          <a:xfrm>
            <a:off x="62205" y="408759"/>
            <a:ext cx="615553" cy="112639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พันธ</a:t>
            </a:r>
            <a:r>
              <a:rPr lang="th-TH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กิจ/หน้าที่</a:t>
            </a:r>
            <a:endPara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BFE6E2B-7D8E-4A5B-A29C-71DBB5A30302}"/>
              </a:ext>
            </a:extLst>
          </p:cNvPr>
          <p:cNvSpPr txBox="1"/>
          <p:nvPr/>
        </p:nvSpPr>
        <p:spPr>
          <a:xfrm>
            <a:off x="62205" y="1487852"/>
            <a:ext cx="615553" cy="123274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กระบวนการหลัก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2C45E389-C9EE-4DBD-837F-CC3363138F3A}"/>
              </a:ext>
            </a:extLst>
          </p:cNvPr>
          <p:cNvSpPr txBox="1"/>
          <p:nvPr/>
        </p:nvSpPr>
        <p:spPr>
          <a:xfrm>
            <a:off x="62205" y="5342756"/>
            <a:ext cx="615553" cy="140600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กลยุทธ์ความต่อเนื่อง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34B1A7E8-7E51-4369-A54B-1E1C6EDC6423}"/>
              </a:ext>
            </a:extLst>
          </p:cNvPr>
          <p:cNvSpPr txBox="1"/>
          <p:nvPr/>
        </p:nvSpPr>
        <p:spPr>
          <a:xfrm>
            <a:off x="62205" y="2887581"/>
            <a:ext cx="615553" cy="231907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e-service/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ระบบงาน</a:t>
            </a:r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FF79578-EE28-49FE-8009-395CCB1B88CE}"/>
              </a:ext>
            </a:extLst>
          </p:cNvPr>
          <p:cNvSpPr txBox="1"/>
          <p:nvPr/>
        </p:nvSpPr>
        <p:spPr>
          <a:xfrm>
            <a:off x="10600587" y="579808"/>
            <a:ext cx="1633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แผนรองรับสถานการณ์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2B90B647-ECAB-4FEC-8561-BD441B3E9E67}"/>
              </a:ext>
            </a:extLst>
          </p:cNvPr>
          <p:cNvSpPr/>
          <p:nvPr/>
        </p:nvSpPr>
        <p:spPr>
          <a:xfrm>
            <a:off x="10555208" y="965056"/>
            <a:ext cx="1697750" cy="1332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3038" indent="-173038">
              <a:tabLst>
                <a:tab pos="173038" algn="l"/>
              </a:tabLst>
            </a:pPr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อุทกภัย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อัคคีภัย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แผ่นดินไหว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ชุมนุมประท้วง/จลาจล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ก่อการร้าย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ไฟฟ้าดับเป็นวงกว้าง</a:t>
            </a:r>
            <a:endParaRPr lang="th-TH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โรคระบาดต่อเนื่อง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อื่น ๆ ......................</a:t>
            </a:r>
          </a:p>
          <a:p>
            <a:pPr marL="173038" indent="-173038">
              <a:tabLst>
                <a:tab pos="173038" algn="l"/>
              </a:tabLst>
            </a:pPr>
            <a:endParaRPr lang="th-TH" sz="11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 2" panose="05020102010507070707" pitchFamily="18" charset="2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4D0502AD-2DE7-4339-9449-4836A9516407}"/>
              </a:ext>
            </a:extLst>
          </p:cNvPr>
          <p:cNvSpPr/>
          <p:nvPr/>
        </p:nvSpPr>
        <p:spPr>
          <a:xfrm>
            <a:off x="921752" y="644431"/>
            <a:ext cx="1604469" cy="4794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ส่งเสริม</a:t>
            </a:r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ประสิทธิภาพการใช้พลังงาน </a:t>
            </a:r>
            <a:endParaRPr lang="th-TH" sz="1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sz="900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th-TH" sz="9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หยุดชะงักไม่เกิน </a:t>
            </a:r>
            <a:r>
              <a:rPr lang="en-US" sz="900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th-TH" sz="900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เดือน)</a:t>
            </a:r>
            <a:endParaRPr lang="en-US" sz="9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xmlns="" id="{D06778BA-0CB9-4023-A3F2-18BB7257CF26}"/>
              </a:ext>
            </a:extLst>
          </p:cNvPr>
          <p:cNvSpPr/>
          <p:nvPr/>
        </p:nvSpPr>
        <p:spPr>
          <a:xfrm>
            <a:off x="2652247" y="631486"/>
            <a:ext cx="1569856" cy="5112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9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กำกับ</a:t>
            </a:r>
            <a:r>
              <a:rPr lang="th-TH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</a:t>
            </a:r>
            <a:r>
              <a:rPr lang="th-TH" sz="9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อนุรักษ์</a:t>
            </a:r>
          </a:p>
          <a:p>
            <a:pPr algn="ctr"/>
            <a:r>
              <a:rPr lang="th-TH" sz="9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พลังงานทดแทน</a:t>
            </a:r>
            <a:endParaRPr lang="en-US" sz="9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9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900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th-TH" sz="9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หยุดชะงักไม่เกิน </a:t>
            </a:r>
            <a:r>
              <a:rPr lang="en-US" sz="900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th-TH" sz="900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เดือน)</a:t>
            </a:r>
            <a:endParaRPr lang="en-US" sz="9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xmlns="" id="{D42882AC-2012-4B54-AD7C-C27FEC753D67}"/>
              </a:ext>
            </a:extLst>
          </p:cNvPr>
          <p:cNvSpPr/>
          <p:nvPr/>
        </p:nvSpPr>
        <p:spPr>
          <a:xfrm>
            <a:off x="7962640" y="568288"/>
            <a:ext cx="1829586" cy="5854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เผยแพร่เทคโนโลยีด้านพลังงานอย่างเป็นระบบต่อเนื่อง</a:t>
            </a:r>
          </a:p>
          <a:p>
            <a:pPr algn="ctr"/>
            <a:r>
              <a:rPr lang="th-TH" sz="9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(หยุดชะงักไม่เกิน </a:t>
            </a:r>
            <a:r>
              <a:rPr lang="en-US" sz="900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th-TH" sz="900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เดือน)</a:t>
            </a:r>
            <a:endParaRPr lang="en-US" sz="9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C569AAC3-80B7-4BF5-850F-B547CEF6F213}"/>
              </a:ext>
            </a:extLst>
          </p:cNvPr>
          <p:cNvSpPr/>
          <p:nvPr/>
        </p:nvSpPr>
        <p:spPr>
          <a:xfrm>
            <a:off x="6006999" y="1710629"/>
            <a:ext cx="1523307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งานช่วยอำนวยการ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4479553" y="1725006"/>
            <a:ext cx="1161564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งานบริหารทรัพยากรบุคคล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xmlns="" id="{30C1251D-C159-455D-A94A-2C90DEC1C892}"/>
              </a:ext>
            </a:extLst>
          </p:cNvPr>
          <p:cNvSpPr/>
          <p:nvPr/>
        </p:nvSpPr>
        <p:spPr>
          <a:xfrm>
            <a:off x="866576" y="5458887"/>
            <a:ext cx="1445863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อาคาร/สถานที่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พื้นที่ สำรอง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9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 Plant, Energy </a:t>
            </a:r>
            <a:r>
              <a: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</a:t>
            </a:r>
            <a:endParaRPr lang="th-TH" sz="1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4625" fontAlgn="ctr" latinLnBrk="1"/>
            <a:r>
              <a:rPr lang="en-US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อาคาร</a:t>
            </a:r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อนุรักษ์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พลังงาน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ทำงานที่บ้าน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เหลื่อมเวลาทำงาน</a:t>
            </a:r>
            <a:endParaRPr lang="th-TH" sz="105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xmlns="" id="{1D47C36C-9DFE-485C-A270-3C117148C19D}"/>
              </a:ext>
            </a:extLst>
          </p:cNvPr>
          <p:cNvSpPr/>
          <p:nvPr/>
        </p:nvSpPr>
        <p:spPr>
          <a:xfrm>
            <a:off x="2471045" y="5460451"/>
            <a:ext cx="1646930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วัสดุอุปกรณ์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เตรียม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notebook 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และอุปกรณ์เครือข่ายสำรอง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ใช้คอมพิวเตอร์ส่วนตัว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จัดหาวัสดุ อุปกรณ์สำหรับการ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ควบคุมโรค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ระบาด </a:t>
            </a:r>
            <a:endParaRPr lang="th-TH" sz="11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xmlns="" id="{6754E2FD-5D05-4174-ACC3-4150AF87A5F0}"/>
              </a:ext>
            </a:extLst>
          </p:cNvPr>
          <p:cNvSpPr/>
          <p:nvPr/>
        </p:nvSpPr>
        <p:spPr>
          <a:xfrm>
            <a:off x="4231067" y="5447132"/>
            <a:ext cx="2772104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เทคโนโลยีสารสนเทศและข้อมูล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จัดเก็บข้อมูลสำรอง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เคลื่นย้า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server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กำหนดแนวทางในการอนุมัติโดยใช้ลายมือชื่ออิเล็กทรอนิกส์ สำหรับการลงนามอนุมัติ อนุญาต   สั่งการ </a:t>
            </a: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xmlns="" id="{A17BE771-1DE2-41EC-A4E7-0B2542C381CE}"/>
              </a:ext>
            </a:extLst>
          </p:cNvPr>
          <p:cNvSpPr/>
          <p:nvPr/>
        </p:nvSpPr>
        <p:spPr>
          <a:xfrm>
            <a:off x="7123238" y="5442290"/>
            <a:ext cx="1789845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บุคลากร</a:t>
            </a: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กำหนดให้ใช้บุคลากรสำรองทดแทนในฝ่ายงาน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เดียวกัน</a:t>
            </a:r>
            <a:endParaRPr lang="en-US" sz="105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WFH</a:t>
            </a: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เหลื่อม</a:t>
            </a:r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เวลาการ</a:t>
            </a:r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ทำงาน</a:t>
            </a:r>
            <a:endParaRPr lang="th-TH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xmlns="" id="{EBA83114-15D1-4E4E-8C76-79B4700DE5A4}"/>
              </a:ext>
            </a:extLst>
          </p:cNvPr>
          <p:cNvSpPr/>
          <p:nvPr/>
        </p:nvSpPr>
        <p:spPr>
          <a:xfrm>
            <a:off x="9021856" y="5447132"/>
            <a:ext cx="1498009" cy="1285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ผู้ให้บริการ/</a:t>
            </a:r>
            <a:b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ผู้มีส่วนได้ส่วนเสีย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pocket WI-FI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ประชาสัมพันธ์สืออนไลน์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7805321" y="1725005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งานพัสดุ</a:t>
            </a:r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xmlns="" id="{067FB27B-2B34-4229-AF6D-64FE69C11843}"/>
              </a:ext>
            </a:extLst>
          </p:cNvPr>
          <p:cNvSpPr/>
          <p:nvPr/>
        </p:nvSpPr>
        <p:spPr>
          <a:xfrm>
            <a:off x="866576" y="3971636"/>
            <a:ext cx="1508396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xmlns="" id="{CC2551AE-C19B-4F90-8152-376BD7B24AF8}"/>
              </a:ext>
            </a:extLst>
          </p:cNvPr>
          <p:cNvSpPr/>
          <p:nvPr/>
        </p:nvSpPr>
        <p:spPr>
          <a:xfrm>
            <a:off x="2500998" y="3971636"/>
            <a:ext cx="1907369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xmlns="" id="{63E99DAA-193A-499F-848A-111AD8E42644}"/>
              </a:ext>
            </a:extLst>
          </p:cNvPr>
          <p:cNvSpPr/>
          <p:nvPr/>
        </p:nvSpPr>
        <p:spPr>
          <a:xfrm>
            <a:off x="9078343" y="3971636"/>
            <a:ext cx="1396217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xmlns="" id="{719A7D73-834C-40A9-B952-E63A52ED04EB}"/>
              </a:ext>
            </a:extLst>
          </p:cNvPr>
          <p:cNvSpPr/>
          <p:nvPr/>
        </p:nvSpPr>
        <p:spPr>
          <a:xfrm>
            <a:off x="6971434" y="3971636"/>
            <a:ext cx="1658441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ระบบ </a:t>
            </a:r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GFMIS</a:t>
            </a:r>
          </a:p>
          <a:p>
            <a:pPr algn="ctr"/>
            <a:r>
              <a:rPr lang="en-US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xmlns="" id="{6F89805D-8B15-430F-97A6-3CF11A17CA04}"/>
              </a:ext>
            </a:extLst>
          </p:cNvPr>
          <p:cNvSpPr/>
          <p:nvPr/>
        </p:nvSpPr>
        <p:spPr>
          <a:xfrm>
            <a:off x="4771235" y="3971636"/>
            <a:ext cx="1658441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xmlns="" id="{752D27F5-191B-4953-89DB-126ADE92FAEC}"/>
              </a:ext>
            </a:extLst>
          </p:cNvPr>
          <p:cNvSpPr/>
          <p:nvPr/>
        </p:nvSpPr>
        <p:spPr>
          <a:xfrm>
            <a:off x="3847939" y="3179006"/>
            <a:ext cx="2011923" cy="701813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E-Form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866576" y="3179006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8426675" y="3179005"/>
            <a:ext cx="1793546" cy="68011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Website </a:t>
            </a:r>
          </a:p>
          <a:p>
            <a:r>
              <a:rPr lang="en-US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Line</a:t>
            </a:r>
          </a:p>
          <a:p>
            <a:r>
              <a:rPr lang="en-US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Facebook</a:t>
            </a:r>
          </a:p>
          <a:p>
            <a:r>
              <a:rPr lang="en-US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xmlns="" id="{58117EB4-85C5-4506-97DE-46818E374956}"/>
              </a:ext>
            </a:extLst>
          </p:cNvPr>
          <p:cNvSpPr/>
          <p:nvPr/>
        </p:nvSpPr>
        <p:spPr>
          <a:xfrm>
            <a:off x="6114501" y="3179005"/>
            <a:ext cx="2011923" cy="701813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buAutoNum type="arabicPeriod"/>
            </a:pP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 </a:t>
            </a:r>
            <a:r>
              <a:rPr lang="en-US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</a:t>
            </a:r>
            <a:r>
              <a:rPr lang="en-US" sz="105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Saraban</a:t>
            </a:r>
            <a:endParaRPr lang="en-US" sz="105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>
              <a:buAutoNum type="arabicPeriod"/>
            </a:pPr>
            <a:r>
              <a:rPr lang="en-US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E-payment </a:t>
            </a:r>
          </a:p>
          <a:p>
            <a:pPr marL="228600" indent="-228600">
              <a:buAutoNum type="arabicPeriod"/>
            </a:pPr>
            <a:endParaRPr lang="th-TH" sz="105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xmlns="" id="{A964C1C8-2A63-4E25-B193-FF5B1846CB82}"/>
              </a:ext>
            </a:extLst>
          </p:cNvPr>
          <p:cNvSpPr/>
          <p:nvPr/>
        </p:nvSpPr>
        <p:spPr>
          <a:xfrm>
            <a:off x="4417753" y="610740"/>
            <a:ext cx="1442109" cy="5319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9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จัดหา</a:t>
            </a:r>
            <a:r>
              <a:rPr lang="th-TH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แหล่งพลังงาน </a:t>
            </a:r>
            <a:endParaRPr lang="th-TH" sz="9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sz="9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(หยุดชะงักไม่เกิน </a:t>
            </a:r>
            <a:r>
              <a:rPr lang="en-US" sz="900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th-TH" sz="900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เดือน)</a:t>
            </a:r>
            <a:endParaRPr lang="en-US" sz="9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D42882AC-2012-4B54-AD7C-C27FEC753D67}"/>
              </a:ext>
            </a:extLst>
          </p:cNvPr>
          <p:cNvSpPr/>
          <p:nvPr/>
        </p:nvSpPr>
        <p:spPr>
          <a:xfrm>
            <a:off x="6205518" y="579324"/>
            <a:ext cx="1531831" cy="5854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9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พัฒนา</a:t>
            </a:r>
            <a:r>
              <a:rPr lang="th-TH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ทางเลือกการใช้พลังงานแบบ</a:t>
            </a:r>
            <a:r>
              <a:rPr lang="th-TH" sz="9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ผสมผสาน</a:t>
            </a:r>
          </a:p>
          <a:p>
            <a:pPr algn="ctr"/>
            <a:r>
              <a:rPr lang="th-TH" sz="9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(หยุดชะงักไม่เกิน </a:t>
            </a:r>
            <a:r>
              <a:rPr lang="en-US" sz="900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th-TH" sz="900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เดือน)</a:t>
            </a:r>
            <a:endParaRPr lang="en-US" sz="9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0612752" y="5560764"/>
            <a:ext cx="1621750" cy="1296551"/>
            <a:chOff x="10781468" y="5397482"/>
            <a:chExt cx="1621750" cy="1296551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xmlns="" id="{F4E80A2D-2261-4DFA-9EF2-5243A46FFB05}"/>
                </a:ext>
              </a:extLst>
            </p:cNvPr>
            <p:cNvSpPr/>
            <p:nvPr/>
          </p:nvSpPr>
          <p:spPr>
            <a:xfrm>
              <a:off x="10950185" y="5625104"/>
              <a:ext cx="1284317" cy="2692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ความ</a:t>
              </a:r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เร่งด่วนสูงมาก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xmlns="" id="{27B4E1EA-B23D-4730-9785-929D137ADF20}"/>
                </a:ext>
              </a:extLst>
            </p:cNvPr>
            <p:cNvSpPr/>
            <p:nvPr/>
          </p:nvSpPr>
          <p:spPr>
            <a:xfrm>
              <a:off x="10927347" y="5796428"/>
              <a:ext cx="1258075" cy="2692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ความ</a:t>
              </a:r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เร่งด่วนสูง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0D51F6BF-EEC1-4A72-8EFC-09F8400AD8C4}"/>
                </a:ext>
              </a:extLst>
            </p:cNvPr>
            <p:cNvSpPr txBox="1"/>
            <p:nvPr/>
          </p:nvSpPr>
          <p:spPr>
            <a:xfrm>
              <a:off x="10781468" y="5397482"/>
              <a:ext cx="112468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1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คำอธิบายสี</a:t>
              </a:r>
              <a:endParaRPr lang="en-US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xmlns="" id="{037F4F8E-A2BF-4086-B25D-000166729525}"/>
                </a:ext>
              </a:extLst>
            </p:cNvPr>
            <p:cNvSpPr/>
            <p:nvPr/>
          </p:nvSpPr>
          <p:spPr>
            <a:xfrm>
              <a:off x="11033753" y="6283488"/>
              <a:ext cx="1369465" cy="1947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e-service</a:t>
              </a: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xmlns="" id="{7DA8FF5F-CD20-4225-957B-903885A21055}"/>
                </a:ext>
              </a:extLst>
            </p:cNvPr>
            <p:cNvSpPr/>
            <p:nvPr/>
          </p:nvSpPr>
          <p:spPr>
            <a:xfrm>
              <a:off x="11016980" y="6469582"/>
              <a:ext cx="1369465" cy="1746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ระบบงาน/เทคโนโลยี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xmlns="" id="{72EEB6E2-E3D3-4CC2-AAAD-7FB47252A33C}"/>
                </a:ext>
              </a:extLst>
            </p:cNvPr>
            <p:cNvSpPr/>
            <p:nvPr/>
          </p:nvSpPr>
          <p:spPr>
            <a:xfrm>
              <a:off x="10889418" y="5687957"/>
              <a:ext cx="144583" cy="12795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xmlns="" id="{83CABE14-CF93-4A3A-BE69-1863D63B542D}"/>
                </a:ext>
              </a:extLst>
            </p:cNvPr>
            <p:cNvSpPr/>
            <p:nvPr/>
          </p:nvSpPr>
          <p:spPr>
            <a:xfrm>
              <a:off x="10889417" y="5882692"/>
              <a:ext cx="144583" cy="127951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xmlns="" id="{4F2B5329-882D-4D60-AA31-1C88F53EA516}"/>
                </a:ext>
              </a:extLst>
            </p:cNvPr>
            <p:cNvSpPr/>
            <p:nvPr/>
          </p:nvSpPr>
          <p:spPr>
            <a:xfrm>
              <a:off x="10889417" y="6327506"/>
              <a:ext cx="144583" cy="127951"/>
            </a:xfrm>
            <a:prstGeom prst="ellipse">
              <a:avLst/>
            </a:pr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xmlns="" id="{66F0A3EE-9EC8-450E-B58A-CB9237AB72BB}"/>
                </a:ext>
              </a:extLst>
            </p:cNvPr>
            <p:cNvSpPr/>
            <p:nvPr/>
          </p:nvSpPr>
          <p:spPr>
            <a:xfrm>
              <a:off x="10897883" y="6566082"/>
              <a:ext cx="144583" cy="127951"/>
            </a:xfrm>
            <a:prstGeom prst="ellipse">
              <a:avLst/>
            </a:prstGeom>
            <a:solidFill>
              <a:srgbClr val="CC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xmlns="" id="{27B4E1EA-B23D-4730-9785-929D137ADF20}"/>
                </a:ext>
              </a:extLst>
            </p:cNvPr>
            <p:cNvSpPr/>
            <p:nvPr/>
          </p:nvSpPr>
          <p:spPr>
            <a:xfrm>
              <a:off x="11016980" y="6056299"/>
              <a:ext cx="1302270" cy="2692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ความ</a:t>
              </a:r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เร่งด่วนปานกลาง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xmlns="" id="{83CABE14-CF93-4A3A-BE69-1863D63B542D}"/>
                </a:ext>
              </a:extLst>
            </p:cNvPr>
            <p:cNvSpPr/>
            <p:nvPr/>
          </p:nvSpPr>
          <p:spPr>
            <a:xfrm>
              <a:off x="10885148" y="6111626"/>
              <a:ext cx="144583" cy="12795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E304D193-DE49-4BFE-B46E-FC26C8299024}"/>
              </a:ext>
            </a:extLst>
          </p:cNvPr>
          <p:cNvSpPr/>
          <p:nvPr/>
        </p:nvSpPr>
        <p:spPr>
          <a:xfrm>
            <a:off x="1212294" y="1741349"/>
            <a:ext cx="1116438" cy="104835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งานบริหารทั่วไป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xmlns="" id="{E48F2B1B-F605-4EEA-86B3-122A86038221}"/>
              </a:ext>
            </a:extLst>
          </p:cNvPr>
          <p:cNvSpPr/>
          <p:nvPr/>
        </p:nvSpPr>
        <p:spPr>
          <a:xfrm>
            <a:off x="2884163" y="1773578"/>
            <a:ext cx="1235554" cy="104835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งานประชาสัมพันธ์</a:t>
            </a:r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9256425" y="1696387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งานการคลัง</a:t>
            </a:r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920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>
            <a:extLst>
              <a:ext uri="{FF2B5EF4-FFF2-40B4-BE49-F238E27FC236}">
                <a16:creationId xmlns:a16="http://schemas.microsoft.com/office/drawing/2014/main" xmlns="" id="{DDC18E03-0340-44F7-AE13-CAA1C8357DFF}"/>
              </a:ext>
            </a:extLst>
          </p:cNvPr>
          <p:cNvSpPr/>
          <p:nvPr/>
        </p:nvSpPr>
        <p:spPr>
          <a:xfrm>
            <a:off x="1325" y="-9441"/>
            <a:ext cx="80245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5BAF4593-3EA8-4623-8307-7C086851F69C}"/>
              </a:ext>
            </a:extLst>
          </p:cNvPr>
          <p:cNvSpPr/>
          <p:nvPr/>
        </p:nvSpPr>
        <p:spPr>
          <a:xfrm>
            <a:off x="10600587" y="579807"/>
            <a:ext cx="1554216" cy="18846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5F16340-261E-404B-8CA8-F51B61DDFBB1}"/>
              </a:ext>
            </a:extLst>
          </p:cNvPr>
          <p:cNvSpPr txBox="1"/>
          <p:nvPr/>
        </p:nvSpPr>
        <p:spPr>
          <a:xfrm>
            <a:off x="0" y="71138"/>
            <a:ext cx="12154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Strategy Map 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แผนดำเนินธุรกิจอย่างต่อเนื่องสำหรับการบริหารความพร้อมต่อสภาวะวิกฤต (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BCP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r>
              <a:rPr lang="th-TH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กกอ</a:t>
            </a:r>
            <a:r>
              <a:rPr lang="th-TH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1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86F7272-2A07-49CE-A337-67ECCB5413E5}"/>
              </a:ext>
            </a:extLst>
          </p:cNvPr>
          <p:cNvSpPr txBox="1"/>
          <p:nvPr/>
        </p:nvSpPr>
        <p:spPr>
          <a:xfrm>
            <a:off x="62205" y="408759"/>
            <a:ext cx="615553" cy="112639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พันธ</a:t>
            </a:r>
            <a:r>
              <a:rPr lang="th-TH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กิจ/หน้าที่</a:t>
            </a:r>
            <a:endPara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BFE6E2B-7D8E-4A5B-A29C-71DBB5A30302}"/>
              </a:ext>
            </a:extLst>
          </p:cNvPr>
          <p:cNvSpPr txBox="1"/>
          <p:nvPr/>
        </p:nvSpPr>
        <p:spPr>
          <a:xfrm>
            <a:off x="62205" y="1487852"/>
            <a:ext cx="615553" cy="123274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กระบวนการหลัก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2C45E389-C9EE-4DBD-837F-CC3363138F3A}"/>
              </a:ext>
            </a:extLst>
          </p:cNvPr>
          <p:cNvSpPr txBox="1"/>
          <p:nvPr/>
        </p:nvSpPr>
        <p:spPr>
          <a:xfrm>
            <a:off x="62205" y="5342756"/>
            <a:ext cx="615553" cy="140600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กลยุทธ์ความต่อเนื่อง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34B1A7E8-7E51-4369-A54B-1E1C6EDC6423}"/>
              </a:ext>
            </a:extLst>
          </p:cNvPr>
          <p:cNvSpPr txBox="1"/>
          <p:nvPr/>
        </p:nvSpPr>
        <p:spPr>
          <a:xfrm>
            <a:off x="62205" y="2887581"/>
            <a:ext cx="615553" cy="231907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e-service/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ระบบงาน</a:t>
            </a:r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FF79578-EE28-49FE-8009-395CCB1B88CE}"/>
              </a:ext>
            </a:extLst>
          </p:cNvPr>
          <p:cNvSpPr txBox="1"/>
          <p:nvPr/>
        </p:nvSpPr>
        <p:spPr>
          <a:xfrm>
            <a:off x="10600587" y="579808"/>
            <a:ext cx="1633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แผนรองรับสถานการณ์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2B90B647-ECAB-4FEC-8561-BD441B3E9E67}"/>
              </a:ext>
            </a:extLst>
          </p:cNvPr>
          <p:cNvSpPr/>
          <p:nvPr/>
        </p:nvSpPr>
        <p:spPr>
          <a:xfrm>
            <a:off x="10555208" y="965056"/>
            <a:ext cx="1697750" cy="1332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3038" indent="-173038">
              <a:tabLst>
                <a:tab pos="173038" algn="l"/>
              </a:tabLst>
            </a:pPr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อุทกภัย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อัคคีภัย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แผ่นดินไหว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ชุมนุมประท้วง/จลาจล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ก่อการร้าย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ไฟฟ้าดับเป็นวงกว้าง</a:t>
            </a:r>
            <a:endParaRPr lang="th-TH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โรคระบาดต่อเนื่อง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อื่น ๆ ......................</a:t>
            </a:r>
          </a:p>
          <a:p>
            <a:pPr marL="173038" indent="-173038">
              <a:tabLst>
                <a:tab pos="173038" algn="l"/>
              </a:tabLst>
            </a:pPr>
            <a:endParaRPr lang="th-TH" sz="11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 2" panose="05020102010507070707" pitchFamily="18" charset="2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4D0502AD-2DE7-4339-9449-4836A9516407}"/>
              </a:ext>
            </a:extLst>
          </p:cNvPr>
          <p:cNvSpPr/>
          <p:nvPr/>
        </p:nvSpPr>
        <p:spPr>
          <a:xfrm>
            <a:off x="1892437" y="849505"/>
            <a:ext cx="1989310" cy="5467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กำหนดมาตรฐานแผนงานการอนุรักษ์พลังงานในโรงงาน/อาคารควบคุม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xmlns="" id="{D06778BA-0CB9-4023-A3F2-18BB7257CF26}"/>
              </a:ext>
            </a:extLst>
          </p:cNvPr>
          <p:cNvSpPr/>
          <p:nvPr/>
        </p:nvSpPr>
        <p:spPr>
          <a:xfrm>
            <a:off x="4059724" y="835781"/>
            <a:ext cx="1946396" cy="5830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กำกับดูแลการอนุรักษ์พลังงานและผลิตพลังงานควบคุมตามที่กฎหมายกำหนด</a:t>
            </a:r>
            <a:endParaRPr lang="en-US" sz="10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C569AAC3-80B7-4BF5-850F-B547CEF6F213}"/>
              </a:ext>
            </a:extLst>
          </p:cNvPr>
          <p:cNvSpPr/>
          <p:nvPr/>
        </p:nvSpPr>
        <p:spPr>
          <a:xfrm>
            <a:off x="1061199" y="1695593"/>
            <a:ext cx="1213632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3871358" y="1707403"/>
            <a:ext cx="1161564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xmlns="" id="{30C1251D-C159-455D-A94A-2C90DEC1C892}"/>
              </a:ext>
            </a:extLst>
          </p:cNvPr>
          <p:cNvSpPr/>
          <p:nvPr/>
        </p:nvSpPr>
        <p:spPr>
          <a:xfrm>
            <a:off x="866576" y="5458887"/>
            <a:ext cx="1445863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อาคาร/สถานที่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พื้นที่ สำรอง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9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 Plant, Energy </a:t>
            </a:r>
            <a:r>
              <a: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</a:t>
            </a:r>
            <a:endParaRPr lang="th-TH" sz="1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4625" fontAlgn="ctr" latinLnBrk="1"/>
            <a:r>
              <a:rPr lang="en-US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อาคาร</a:t>
            </a:r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อนุรักษ์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พลังงาน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ทำงานที่บ้าน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เหลื่อมเวลาทำงาน</a:t>
            </a:r>
            <a:endParaRPr lang="th-TH" sz="105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xmlns="" id="{1D47C36C-9DFE-485C-A270-3C117148C19D}"/>
              </a:ext>
            </a:extLst>
          </p:cNvPr>
          <p:cNvSpPr/>
          <p:nvPr/>
        </p:nvSpPr>
        <p:spPr>
          <a:xfrm>
            <a:off x="2471045" y="5460451"/>
            <a:ext cx="1646930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วัสดุอุปกรณ์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เตรียม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notebook 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และอุปกรณ์เครือข่ายสำรอง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ใช้คอมพิวเตอร์ส่วนตัว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จัดหาวัสดุ อุปกรณ์สำหรับการ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ควบคุมโรค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ระบาด </a:t>
            </a:r>
            <a:endParaRPr lang="th-TH" sz="11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xmlns="" id="{6754E2FD-5D05-4174-ACC3-4150AF87A5F0}"/>
              </a:ext>
            </a:extLst>
          </p:cNvPr>
          <p:cNvSpPr/>
          <p:nvPr/>
        </p:nvSpPr>
        <p:spPr>
          <a:xfrm>
            <a:off x="4231067" y="5447132"/>
            <a:ext cx="2772104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เทคโนโลยีสารสนเทศและข้อมูล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จัดเก็บข้อมูลสำรอง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เคลื่นย้า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server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กำหนดแนวทางในการอนุมัติโดยใช้ลายมือชื่ออิเล็กทรอนิกส์ สำหรับการลงนามอนุมัติ อนุญาต   สั่งการ </a:t>
            </a: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xmlns="" id="{A17BE771-1DE2-41EC-A4E7-0B2542C381CE}"/>
              </a:ext>
            </a:extLst>
          </p:cNvPr>
          <p:cNvSpPr/>
          <p:nvPr/>
        </p:nvSpPr>
        <p:spPr>
          <a:xfrm>
            <a:off x="7123238" y="5442290"/>
            <a:ext cx="1789845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บุคลากร</a:t>
            </a: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กำหนดให้ใช้บุคลากรสำรองทดแทนในฝ่ายงาน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เดียวกัน</a:t>
            </a:r>
            <a:endParaRPr lang="en-US" sz="105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WFH</a:t>
            </a: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เหลื่อม</a:t>
            </a:r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เวลาการ</a:t>
            </a:r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ทำงาน</a:t>
            </a:r>
            <a:endParaRPr lang="th-TH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xmlns="" id="{EBA83114-15D1-4E4E-8C76-79B4700DE5A4}"/>
              </a:ext>
            </a:extLst>
          </p:cNvPr>
          <p:cNvSpPr/>
          <p:nvPr/>
        </p:nvSpPr>
        <p:spPr>
          <a:xfrm>
            <a:off x="9021856" y="5447132"/>
            <a:ext cx="1498009" cy="1285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ผู้ให้บริการ/</a:t>
            </a:r>
            <a:b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ผู้มีส่วนได้ส่วนเสีย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pocket WI-FI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ประชาสัมพันธ์สืออนไลน์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6588150" y="1715947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xmlns="" id="{067FB27B-2B34-4229-AF6D-64FE69C11843}"/>
              </a:ext>
            </a:extLst>
          </p:cNvPr>
          <p:cNvSpPr/>
          <p:nvPr/>
        </p:nvSpPr>
        <p:spPr>
          <a:xfrm>
            <a:off x="866576" y="3971636"/>
            <a:ext cx="1508396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xmlns="" id="{CC2551AE-C19B-4F90-8152-376BD7B24AF8}"/>
              </a:ext>
            </a:extLst>
          </p:cNvPr>
          <p:cNvSpPr/>
          <p:nvPr/>
        </p:nvSpPr>
        <p:spPr>
          <a:xfrm>
            <a:off x="2500998" y="3971636"/>
            <a:ext cx="1907369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xmlns="" id="{63E99DAA-193A-499F-848A-111AD8E42644}"/>
              </a:ext>
            </a:extLst>
          </p:cNvPr>
          <p:cNvSpPr/>
          <p:nvPr/>
        </p:nvSpPr>
        <p:spPr>
          <a:xfrm>
            <a:off x="9078343" y="3971636"/>
            <a:ext cx="1396217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xmlns="" id="{719A7D73-834C-40A9-B952-E63A52ED04EB}"/>
              </a:ext>
            </a:extLst>
          </p:cNvPr>
          <p:cNvSpPr/>
          <p:nvPr/>
        </p:nvSpPr>
        <p:spPr>
          <a:xfrm>
            <a:off x="6971434" y="3971636"/>
            <a:ext cx="1658441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xmlns="" id="{6F89805D-8B15-430F-97A6-3CF11A17CA04}"/>
              </a:ext>
            </a:extLst>
          </p:cNvPr>
          <p:cNvSpPr/>
          <p:nvPr/>
        </p:nvSpPr>
        <p:spPr>
          <a:xfrm>
            <a:off x="4771235" y="3971636"/>
            <a:ext cx="1658441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866576" y="3179006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xmlns="" id="{A964C1C8-2A63-4E25-B193-FF5B1846CB82}"/>
              </a:ext>
            </a:extLst>
          </p:cNvPr>
          <p:cNvSpPr/>
          <p:nvPr/>
        </p:nvSpPr>
        <p:spPr>
          <a:xfrm>
            <a:off x="6229235" y="819527"/>
            <a:ext cx="1788006" cy="6067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</a:t>
            </a:r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คำปรึกษาแนะนำทางวิชาการอนุรักษ์พลังงานในโรงงานและอาคารควบคุม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D42882AC-2012-4B54-AD7C-C27FEC753D67}"/>
              </a:ext>
            </a:extLst>
          </p:cNvPr>
          <p:cNvSpPr/>
          <p:nvPr/>
        </p:nvSpPr>
        <p:spPr>
          <a:xfrm>
            <a:off x="8250577" y="777346"/>
            <a:ext cx="1899250" cy="6677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บริหารจัดการและสนับสนุนทางการเงินเพื่อดำเนินการอนุรักษ์พลังงานตามที่กฎหมายกำหนด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0612752" y="5560764"/>
            <a:ext cx="1621750" cy="1296551"/>
            <a:chOff x="10781468" y="5397482"/>
            <a:chExt cx="1621750" cy="1296551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xmlns="" id="{F4E80A2D-2261-4DFA-9EF2-5243A46FFB05}"/>
                </a:ext>
              </a:extLst>
            </p:cNvPr>
            <p:cNvSpPr/>
            <p:nvPr/>
          </p:nvSpPr>
          <p:spPr>
            <a:xfrm>
              <a:off x="10950185" y="5625104"/>
              <a:ext cx="1284317" cy="2692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ความ</a:t>
              </a:r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เร่งด่วนสูงมาก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xmlns="" id="{27B4E1EA-B23D-4730-9785-929D137ADF20}"/>
                </a:ext>
              </a:extLst>
            </p:cNvPr>
            <p:cNvSpPr/>
            <p:nvPr/>
          </p:nvSpPr>
          <p:spPr>
            <a:xfrm>
              <a:off x="10927347" y="5796428"/>
              <a:ext cx="1258075" cy="2692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ความ</a:t>
              </a:r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เร่งด่วนสูง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0D51F6BF-EEC1-4A72-8EFC-09F8400AD8C4}"/>
                </a:ext>
              </a:extLst>
            </p:cNvPr>
            <p:cNvSpPr txBox="1"/>
            <p:nvPr/>
          </p:nvSpPr>
          <p:spPr>
            <a:xfrm>
              <a:off x="10781468" y="5397482"/>
              <a:ext cx="112468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1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คำอธิบายสี</a:t>
              </a:r>
              <a:endParaRPr lang="en-US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xmlns="" id="{037F4F8E-A2BF-4086-B25D-000166729525}"/>
                </a:ext>
              </a:extLst>
            </p:cNvPr>
            <p:cNvSpPr/>
            <p:nvPr/>
          </p:nvSpPr>
          <p:spPr>
            <a:xfrm>
              <a:off x="11033753" y="6283488"/>
              <a:ext cx="1369465" cy="1947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e-service</a:t>
              </a: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xmlns="" id="{7DA8FF5F-CD20-4225-957B-903885A21055}"/>
                </a:ext>
              </a:extLst>
            </p:cNvPr>
            <p:cNvSpPr/>
            <p:nvPr/>
          </p:nvSpPr>
          <p:spPr>
            <a:xfrm>
              <a:off x="11016980" y="6469582"/>
              <a:ext cx="1369465" cy="1746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ระบบงาน/เทคโนโลยี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xmlns="" id="{72EEB6E2-E3D3-4CC2-AAAD-7FB47252A33C}"/>
                </a:ext>
              </a:extLst>
            </p:cNvPr>
            <p:cNvSpPr/>
            <p:nvPr/>
          </p:nvSpPr>
          <p:spPr>
            <a:xfrm>
              <a:off x="10889418" y="5687957"/>
              <a:ext cx="144583" cy="12795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xmlns="" id="{83CABE14-CF93-4A3A-BE69-1863D63B542D}"/>
                </a:ext>
              </a:extLst>
            </p:cNvPr>
            <p:cNvSpPr/>
            <p:nvPr/>
          </p:nvSpPr>
          <p:spPr>
            <a:xfrm>
              <a:off x="10889417" y="5882692"/>
              <a:ext cx="144583" cy="127951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xmlns="" id="{4F2B5329-882D-4D60-AA31-1C88F53EA516}"/>
                </a:ext>
              </a:extLst>
            </p:cNvPr>
            <p:cNvSpPr/>
            <p:nvPr/>
          </p:nvSpPr>
          <p:spPr>
            <a:xfrm>
              <a:off x="10889417" y="6327506"/>
              <a:ext cx="144583" cy="127951"/>
            </a:xfrm>
            <a:prstGeom prst="ellipse">
              <a:avLst/>
            </a:pr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xmlns="" id="{66F0A3EE-9EC8-450E-B58A-CB9237AB72BB}"/>
                </a:ext>
              </a:extLst>
            </p:cNvPr>
            <p:cNvSpPr/>
            <p:nvPr/>
          </p:nvSpPr>
          <p:spPr>
            <a:xfrm>
              <a:off x="10897883" y="6566082"/>
              <a:ext cx="144583" cy="127951"/>
            </a:xfrm>
            <a:prstGeom prst="ellipse">
              <a:avLst/>
            </a:prstGeom>
            <a:solidFill>
              <a:srgbClr val="CC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xmlns="" id="{27B4E1EA-B23D-4730-9785-929D137ADF20}"/>
                </a:ext>
              </a:extLst>
            </p:cNvPr>
            <p:cNvSpPr/>
            <p:nvPr/>
          </p:nvSpPr>
          <p:spPr>
            <a:xfrm>
              <a:off x="11016980" y="6056299"/>
              <a:ext cx="1302270" cy="2692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ความ</a:t>
              </a:r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เร่งด่วนปานกลาง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xmlns="" id="{83CABE14-CF93-4A3A-BE69-1863D63B542D}"/>
                </a:ext>
              </a:extLst>
            </p:cNvPr>
            <p:cNvSpPr/>
            <p:nvPr/>
          </p:nvSpPr>
          <p:spPr>
            <a:xfrm>
              <a:off x="10885148" y="6111626"/>
              <a:ext cx="144583" cy="12795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E304D193-DE49-4BFE-B46E-FC26C8299024}"/>
              </a:ext>
            </a:extLst>
          </p:cNvPr>
          <p:cNvSpPr/>
          <p:nvPr/>
        </p:nvSpPr>
        <p:spPr>
          <a:xfrm>
            <a:off x="5229226" y="1693515"/>
            <a:ext cx="1116438" cy="104835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xmlns="" id="{E48F2B1B-F605-4EEA-86B3-122A86038221}"/>
              </a:ext>
            </a:extLst>
          </p:cNvPr>
          <p:cNvSpPr/>
          <p:nvPr/>
        </p:nvSpPr>
        <p:spPr>
          <a:xfrm>
            <a:off x="2439500" y="1704424"/>
            <a:ext cx="1235554" cy="104835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9182815" y="1695593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7908574" y="1715947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2712653" y="3216931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4755263" y="3210708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>
            <a:extLst>
              <a:ext uri="{FF2B5EF4-FFF2-40B4-BE49-F238E27FC236}">
                <a16:creationId xmlns:a16="http://schemas.microsoft.com/office/drawing/2014/main" xmlns="" id="{DDC18E03-0340-44F7-AE13-CAA1C8357DFF}"/>
              </a:ext>
            </a:extLst>
          </p:cNvPr>
          <p:cNvSpPr/>
          <p:nvPr/>
        </p:nvSpPr>
        <p:spPr>
          <a:xfrm>
            <a:off x="1325" y="-9441"/>
            <a:ext cx="80245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5BAF4593-3EA8-4623-8307-7C086851F69C}"/>
              </a:ext>
            </a:extLst>
          </p:cNvPr>
          <p:cNvSpPr/>
          <p:nvPr/>
        </p:nvSpPr>
        <p:spPr>
          <a:xfrm>
            <a:off x="10600587" y="579807"/>
            <a:ext cx="1554216" cy="18846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5F16340-261E-404B-8CA8-F51B61DDFBB1}"/>
              </a:ext>
            </a:extLst>
          </p:cNvPr>
          <p:cNvSpPr txBox="1"/>
          <p:nvPr/>
        </p:nvSpPr>
        <p:spPr>
          <a:xfrm>
            <a:off x="0" y="71138"/>
            <a:ext cx="12154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Strategy Map 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แผนดำเนินธุรกิจอย่างต่อเนื่องสำหรับการบริหารความพร้อมต่อสภาวะวิกฤต (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BCP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r>
              <a:rPr lang="th-TH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กถผ</a:t>
            </a:r>
            <a:r>
              <a:rPr lang="th-TH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1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86F7272-2A07-49CE-A337-67ECCB5413E5}"/>
              </a:ext>
            </a:extLst>
          </p:cNvPr>
          <p:cNvSpPr txBox="1"/>
          <p:nvPr/>
        </p:nvSpPr>
        <p:spPr>
          <a:xfrm>
            <a:off x="62205" y="408759"/>
            <a:ext cx="615553" cy="112639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พันธ</a:t>
            </a:r>
            <a:r>
              <a:rPr lang="th-TH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กิจ/หน้าที่</a:t>
            </a:r>
            <a:endPara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BFE6E2B-7D8E-4A5B-A29C-71DBB5A30302}"/>
              </a:ext>
            </a:extLst>
          </p:cNvPr>
          <p:cNvSpPr txBox="1"/>
          <p:nvPr/>
        </p:nvSpPr>
        <p:spPr>
          <a:xfrm>
            <a:off x="62205" y="1487852"/>
            <a:ext cx="615553" cy="123274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กระบวนการหลัก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2C45E389-C9EE-4DBD-837F-CC3363138F3A}"/>
              </a:ext>
            </a:extLst>
          </p:cNvPr>
          <p:cNvSpPr txBox="1"/>
          <p:nvPr/>
        </p:nvSpPr>
        <p:spPr>
          <a:xfrm>
            <a:off x="62205" y="5342756"/>
            <a:ext cx="615553" cy="140600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กลยุทธ์ความต่อเนื่อง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34B1A7E8-7E51-4369-A54B-1E1C6EDC6423}"/>
              </a:ext>
            </a:extLst>
          </p:cNvPr>
          <p:cNvSpPr txBox="1"/>
          <p:nvPr/>
        </p:nvSpPr>
        <p:spPr>
          <a:xfrm>
            <a:off x="62205" y="2887581"/>
            <a:ext cx="615553" cy="231907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e-service/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ระบบงาน</a:t>
            </a:r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FF79578-EE28-49FE-8009-395CCB1B88CE}"/>
              </a:ext>
            </a:extLst>
          </p:cNvPr>
          <p:cNvSpPr txBox="1"/>
          <p:nvPr/>
        </p:nvSpPr>
        <p:spPr>
          <a:xfrm>
            <a:off x="10600587" y="579808"/>
            <a:ext cx="1633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แผนรองรับสถานการณ์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2B90B647-ECAB-4FEC-8561-BD441B3E9E67}"/>
              </a:ext>
            </a:extLst>
          </p:cNvPr>
          <p:cNvSpPr/>
          <p:nvPr/>
        </p:nvSpPr>
        <p:spPr>
          <a:xfrm>
            <a:off x="10555208" y="965056"/>
            <a:ext cx="1697750" cy="1332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3038" indent="-173038">
              <a:tabLst>
                <a:tab pos="173038" algn="l"/>
              </a:tabLst>
            </a:pPr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อุทกภัย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อัคคีภัย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แผ่นดินไหว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ชุมนุมประท้วง/จลาจล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ก่อการร้าย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ไฟฟ้าดับเป็นวงกว้าง</a:t>
            </a:r>
            <a:endParaRPr lang="th-TH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โรคระบาดต่อเนื่อง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อื่น ๆ ......................</a:t>
            </a:r>
          </a:p>
          <a:p>
            <a:pPr marL="173038" indent="-173038">
              <a:tabLst>
                <a:tab pos="173038" algn="l"/>
              </a:tabLst>
            </a:pPr>
            <a:endParaRPr lang="th-TH" sz="11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 2" panose="05020102010507070707" pitchFamily="18" charset="2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4D0502AD-2DE7-4339-9449-4836A9516407}"/>
              </a:ext>
            </a:extLst>
          </p:cNvPr>
          <p:cNvSpPr/>
          <p:nvPr/>
        </p:nvSpPr>
        <p:spPr>
          <a:xfrm>
            <a:off x="1892437" y="849505"/>
            <a:ext cx="1989310" cy="5467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เผยแพร่และถ่ายทอดเทคโนโลยีด้านพลังงาน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xmlns="" id="{D06778BA-0CB9-4023-A3F2-18BB7257CF26}"/>
              </a:ext>
            </a:extLst>
          </p:cNvPr>
          <p:cNvSpPr/>
          <p:nvPr/>
        </p:nvSpPr>
        <p:spPr>
          <a:xfrm>
            <a:off x="4276194" y="849505"/>
            <a:ext cx="1946396" cy="5830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รณรงค์ให้ความรู้และจัดแสดงการใช้พลังงาน</a:t>
            </a:r>
            <a:endParaRPr lang="en-US" sz="10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C569AAC3-80B7-4BF5-850F-B547CEF6F213}"/>
              </a:ext>
            </a:extLst>
          </p:cNvPr>
          <p:cNvSpPr/>
          <p:nvPr/>
        </p:nvSpPr>
        <p:spPr>
          <a:xfrm>
            <a:off x="1061199" y="1695593"/>
            <a:ext cx="1213632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3871358" y="1707403"/>
            <a:ext cx="1161564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xmlns="" id="{30C1251D-C159-455D-A94A-2C90DEC1C892}"/>
              </a:ext>
            </a:extLst>
          </p:cNvPr>
          <p:cNvSpPr/>
          <p:nvPr/>
        </p:nvSpPr>
        <p:spPr>
          <a:xfrm>
            <a:off x="866576" y="5458887"/>
            <a:ext cx="1445863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อาคาร/สถานที่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พื้นที่ สำรอง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9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 Plant, Energy </a:t>
            </a:r>
            <a:r>
              <a: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</a:t>
            </a:r>
            <a:endParaRPr lang="th-TH" sz="1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4625" fontAlgn="ctr" latinLnBrk="1"/>
            <a:r>
              <a:rPr lang="en-US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อาคาร</a:t>
            </a:r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อนุรักษ์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พลังงาน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ทำงานที่บ้าน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เหลื่อมเวลาทำงาน</a:t>
            </a:r>
            <a:endParaRPr lang="th-TH" sz="105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xmlns="" id="{1D47C36C-9DFE-485C-A270-3C117148C19D}"/>
              </a:ext>
            </a:extLst>
          </p:cNvPr>
          <p:cNvSpPr/>
          <p:nvPr/>
        </p:nvSpPr>
        <p:spPr>
          <a:xfrm>
            <a:off x="2471045" y="5460451"/>
            <a:ext cx="1646930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วัสดุอุปกรณ์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เตรียม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notebook 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และอุปกรณ์เครือข่ายสำรอง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ใช้คอมพิวเตอร์ส่วนตัว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จัดหาวัสดุ อุปกรณ์สำหรับการ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ควบคุมโรค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ระบาด </a:t>
            </a:r>
            <a:endParaRPr lang="th-TH" sz="11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xmlns="" id="{6754E2FD-5D05-4174-ACC3-4150AF87A5F0}"/>
              </a:ext>
            </a:extLst>
          </p:cNvPr>
          <p:cNvSpPr/>
          <p:nvPr/>
        </p:nvSpPr>
        <p:spPr>
          <a:xfrm>
            <a:off x="4231067" y="5447132"/>
            <a:ext cx="2772104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เทคโนโลยีสารสนเทศและข้อมูล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จัดเก็บข้อมูลสำรอง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เคลื่นย้า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server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กำหนดแนวทางในการอนุมัติโดยใช้ลายมือชื่ออิเล็กทรอนิกส์ สำหรับการลงนามอนุมัติ อนุญาต   สั่งการ </a:t>
            </a: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xmlns="" id="{A17BE771-1DE2-41EC-A4E7-0B2542C381CE}"/>
              </a:ext>
            </a:extLst>
          </p:cNvPr>
          <p:cNvSpPr/>
          <p:nvPr/>
        </p:nvSpPr>
        <p:spPr>
          <a:xfrm>
            <a:off x="7123238" y="5442290"/>
            <a:ext cx="1789845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บุคลากร</a:t>
            </a: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กำหนดให้ใช้บุคลากรสำรองทดแทนในฝ่ายงาน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เดียวกัน</a:t>
            </a:r>
            <a:endParaRPr lang="en-US" sz="105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WFH</a:t>
            </a: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เหลื่อม</a:t>
            </a:r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เวลาการ</a:t>
            </a:r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ทำงาน</a:t>
            </a:r>
            <a:endParaRPr lang="th-TH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xmlns="" id="{EBA83114-15D1-4E4E-8C76-79B4700DE5A4}"/>
              </a:ext>
            </a:extLst>
          </p:cNvPr>
          <p:cNvSpPr/>
          <p:nvPr/>
        </p:nvSpPr>
        <p:spPr>
          <a:xfrm>
            <a:off x="9021856" y="5447132"/>
            <a:ext cx="1498009" cy="1285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ผู้ให้บริการ/</a:t>
            </a:r>
            <a:b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ผู้มีส่วนได้ส่วนเสีย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pocket WI-FI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ประชาสัมพันธ์สืออนไลน์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6588150" y="1715947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xmlns="" id="{067FB27B-2B34-4229-AF6D-64FE69C11843}"/>
              </a:ext>
            </a:extLst>
          </p:cNvPr>
          <p:cNvSpPr/>
          <p:nvPr/>
        </p:nvSpPr>
        <p:spPr>
          <a:xfrm>
            <a:off x="866576" y="3971636"/>
            <a:ext cx="1508396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xmlns="" id="{CC2551AE-C19B-4F90-8152-376BD7B24AF8}"/>
              </a:ext>
            </a:extLst>
          </p:cNvPr>
          <p:cNvSpPr/>
          <p:nvPr/>
        </p:nvSpPr>
        <p:spPr>
          <a:xfrm>
            <a:off x="2500998" y="3971636"/>
            <a:ext cx="1907369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xmlns="" id="{63E99DAA-193A-499F-848A-111AD8E42644}"/>
              </a:ext>
            </a:extLst>
          </p:cNvPr>
          <p:cNvSpPr/>
          <p:nvPr/>
        </p:nvSpPr>
        <p:spPr>
          <a:xfrm>
            <a:off x="9078343" y="3971636"/>
            <a:ext cx="1396217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xmlns="" id="{719A7D73-834C-40A9-B952-E63A52ED04EB}"/>
              </a:ext>
            </a:extLst>
          </p:cNvPr>
          <p:cNvSpPr/>
          <p:nvPr/>
        </p:nvSpPr>
        <p:spPr>
          <a:xfrm>
            <a:off x="6971434" y="3971636"/>
            <a:ext cx="1658441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xmlns="" id="{6F89805D-8B15-430F-97A6-3CF11A17CA04}"/>
              </a:ext>
            </a:extLst>
          </p:cNvPr>
          <p:cNvSpPr/>
          <p:nvPr/>
        </p:nvSpPr>
        <p:spPr>
          <a:xfrm>
            <a:off x="4771235" y="3971636"/>
            <a:ext cx="1658441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866576" y="3179006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xmlns="" id="{A964C1C8-2A63-4E25-B193-FF5B1846CB82}"/>
              </a:ext>
            </a:extLst>
          </p:cNvPr>
          <p:cNvSpPr/>
          <p:nvPr/>
        </p:nvSpPr>
        <p:spPr>
          <a:xfrm>
            <a:off x="6769650" y="851194"/>
            <a:ext cx="2492410" cy="6067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พัฒนาและประยุกต์เทคโนโลยีพลังงานจากผลการวิจัยและภูมิปัญญาท้องถิ่นให้เหมาะสม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0612752" y="5560764"/>
            <a:ext cx="1621750" cy="1296551"/>
            <a:chOff x="10781468" y="5397482"/>
            <a:chExt cx="1621750" cy="1296551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xmlns="" id="{F4E80A2D-2261-4DFA-9EF2-5243A46FFB05}"/>
                </a:ext>
              </a:extLst>
            </p:cNvPr>
            <p:cNvSpPr/>
            <p:nvPr/>
          </p:nvSpPr>
          <p:spPr>
            <a:xfrm>
              <a:off x="10950185" y="5625104"/>
              <a:ext cx="1284317" cy="2692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ความ</a:t>
              </a:r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เร่งด่วนสูงมาก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xmlns="" id="{27B4E1EA-B23D-4730-9785-929D137ADF20}"/>
                </a:ext>
              </a:extLst>
            </p:cNvPr>
            <p:cNvSpPr/>
            <p:nvPr/>
          </p:nvSpPr>
          <p:spPr>
            <a:xfrm>
              <a:off x="10927347" y="5796428"/>
              <a:ext cx="1258075" cy="2692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ความ</a:t>
              </a:r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เร่งด่วนสูง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0D51F6BF-EEC1-4A72-8EFC-09F8400AD8C4}"/>
                </a:ext>
              </a:extLst>
            </p:cNvPr>
            <p:cNvSpPr txBox="1"/>
            <p:nvPr/>
          </p:nvSpPr>
          <p:spPr>
            <a:xfrm>
              <a:off x="10781468" y="5397482"/>
              <a:ext cx="112468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1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คำอธิบายสี</a:t>
              </a:r>
              <a:endParaRPr lang="en-US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xmlns="" id="{037F4F8E-A2BF-4086-B25D-000166729525}"/>
                </a:ext>
              </a:extLst>
            </p:cNvPr>
            <p:cNvSpPr/>
            <p:nvPr/>
          </p:nvSpPr>
          <p:spPr>
            <a:xfrm>
              <a:off x="11033753" y="6283488"/>
              <a:ext cx="1369465" cy="1947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e-service</a:t>
              </a: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xmlns="" id="{7DA8FF5F-CD20-4225-957B-903885A21055}"/>
                </a:ext>
              </a:extLst>
            </p:cNvPr>
            <p:cNvSpPr/>
            <p:nvPr/>
          </p:nvSpPr>
          <p:spPr>
            <a:xfrm>
              <a:off x="11016980" y="6469582"/>
              <a:ext cx="1369465" cy="1746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ระบบงาน/เทคโนโลยี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xmlns="" id="{72EEB6E2-E3D3-4CC2-AAAD-7FB47252A33C}"/>
                </a:ext>
              </a:extLst>
            </p:cNvPr>
            <p:cNvSpPr/>
            <p:nvPr/>
          </p:nvSpPr>
          <p:spPr>
            <a:xfrm>
              <a:off x="10889418" y="5687957"/>
              <a:ext cx="144583" cy="12795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xmlns="" id="{83CABE14-CF93-4A3A-BE69-1863D63B542D}"/>
                </a:ext>
              </a:extLst>
            </p:cNvPr>
            <p:cNvSpPr/>
            <p:nvPr/>
          </p:nvSpPr>
          <p:spPr>
            <a:xfrm>
              <a:off x="10889417" y="5882692"/>
              <a:ext cx="144583" cy="127951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xmlns="" id="{4F2B5329-882D-4D60-AA31-1C88F53EA516}"/>
                </a:ext>
              </a:extLst>
            </p:cNvPr>
            <p:cNvSpPr/>
            <p:nvPr/>
          </p:nvSpPr>
          <p:spPr>
            <a:xfrm>
              <a:off x="10889417" y="6327506"/>
              <a:ext cx="144583" cy="127951"/>
            </a:xfrm>
            <a:prstGeom prst="ellipse">
              <a:avLst/>
            </a:pr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xmlns="" id="{66F0A3EE-9EC8-450E-B58A-CB9237AB72BB}"/>
                </a:ext>
              </a:extLst>
            </p:cNvPr>
            <p:cNvSpPr/>
            <p:nvPr/>
          </p:nvSpPr>
          <p:spPr>
            <a:xfrm>
              <a:off x="10897883" y="6566082"/>
              <a:ext cx="144583" cy="127951"/>
            </a:xfrm>
            <a:prstGeom prst="ellipse">
              <a:avLst/>
            </a:prstGeom>
            <a:solidFill>
              <a:srgbClr val="CC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xmlns="" id="{27B4E1EA-B23D-4730-9785-929D137ADF20}"/>
                </a:ext>
              </a:extLst>
            </p:cNvPr>
            <p:cNvSpPr/>
            <p:nvPr/>
          </p:nvSpPr>
          <p:spPr>
            <a:xfrm>
              <a:off x="11016980" y="6056299"/>
              <a:ext cx="1302270" cy="2692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ความ</a:t>
              </a:r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เร่งด่วนปานกลาง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xmlns="" id="{83CABE14-CF93-4A3A-BE69-1863D63B542D}"/>
                </a:ext>
              </a:extLst>
            </p:cNvPr>
            <p:cNvSpPr/>
            <p:nvPr/>
          </p:nvSpPr>
          <p:spPr>
            <a:xfrm>
              <a:off x="10885148" y="6111626"/>
              <a:ext cx="144583" cy="12795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E304D193-DE49-4BFE-B46E-FC26C8299024}"/>
              </a:ext>
            </a:extLst>
          </p:cNvPr>
          <p:cNvSpPr/>
          <p:nvPr/>
        </p:nvSpPr>
        <p:spPr>
          <a:xfrm>
            <a:off x="5229226" y="1693515"/>
            <a:ext cx="1116438" cy="104835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xmlns="" id="{E48F2B1B-F605-4EEA-86B3-122A86038221}"/>
              </a:ext>
            </a:extLst>
          </p:cNvPr>
          <p:cNvSpPr/>
          <p:nvPr/>
        </p:nvSpPr>
        <p:spPr>
          <a:xfrm>
            <a:off x="2439500" y="1704424"/>
            <a:ext cx="1235554" cy="104835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9182815" y="1695593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7908574" y="1715947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2712653" y="3216931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4755263" y="3210708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997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>
            <a:extLst>
              <a:ext uri="{FF2B5EF4-FFF2-40B4-BE49-F238E27FC236}">
                <a16:creationId xmlns:a16="http://schemas.microsoft.com/office/drawing/2014/main" xmlns="" id="{DDC18E03-0340-44F7-AE13-CAA1C8357DFF}"/>
              </a:ext>
            </a:extLst>
          </p:cNvPr>
          <p:cNvSpPr/>
          <p:nvPr/>
        </p:nvSpPr>
        <p:spPr>
          <a:xfrm>
            <a:off x="1325" y="-9441"/>
            <a:ext cx="80245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5BAF4593-3EA8-4623-8307-7C086851F69C}"/>
              </a:ext>
            </a:extLst>
          </p:cNvPr>
          <p:cNvSpPr/>
          <p:nvPr/>
        </p:nvSpPr>
        <p:spPr>
          <a:xfrm>
            <a:off x="10600587" y="579807"/>
            <a:ext cx="1554216" cy="18846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5F16340-261E-404B-8CA8-F51B61DDFBB1}"/>
              </a:ext>
            </a:extLst>
          </p:cNvPr>
          <p:cNvSpPr txBox="1"/>
          <p:nvPr/>
        </p:nvSpPr>
        <p:spPr>
          <a:xfrm>
            <a:off x="0" y="71138"/>
            <a:ext cx="12154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Strategy Map 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แผนดำเนินธุรกิจอย่างต่อเนื่องสำหรับการบริหารความพร้อมต่อสภาวะวิกฤต (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BCP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r>
              <a:rPr lang="th-TH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กพช</a:t>
            </a:r>
            <a:r>
              <a:rPr lang="th-TH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1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86F7272-2A07-49CE-A337-67ECCB5413E5}"/>
              </a:ext>
            </a:extLst>
          </p:cNvPr>
          <p:cNvSpPr txBox="1"/>
          <p:nvPr/>
        </p:nvSpPr>
        <p:spPr>
          <a:xfrm>
            <a:off x="62205" y="408759"/>
            <a:ext cx="615553" cy="112639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พันธ</a:t>
            </a:r>
            <a:r>
              <a:rPr lang="th-TH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กิจ/หน้าที่</a:t>
            </a:r>
            <a:endPara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BFE6E2B-7D8E-4A5B-A29C-71DBB5A30302}"/>
              </a:ext>
            </a:extLst>
          </p:cNvPr>
          <p:cNvSpPr txBox="1"/>
          <p:nvPr/>
        </p:nvSpPr>
        <p:spPr>
          <a:xfrm>
            <a:off x="62205" y="1487852"/>
            <a:ext cx="615553" cy="123274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กระบวนการหลัก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2C45E389-C9EE-4DBD-837F-CC3363138F3A}"/>
              </a:ext>
            </a:extLst>
          </p:cNvPr>
          <p:cNvSpPr txBox="1"/>
          <p:nvPr/>
        </p:nvSpPr>
        <p:spPr>
          <a:xfrm>
            <a:off x="62205" y="5342756"/>
            <a:ext cx="615553" cy="140600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กลยุทธ์ความต่อเนื่อง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34B1A7E8-7E51-4369-A54B-1E1C6EDC6423}"/>
              </a:ext>
            </a:extLst>
          </p:cNvPr>
          <p:cNvSpPr txBox="1"/>
          <p:nvPr/>
        </p:nvSpPr>
        <p:spPr>
          <a:xfrm>
            <a:off x="62205" y="2887581"/>
            <a:ext cx="615553" cy="231907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e-service/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ระบบงาน</a:t>
            </a:r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FF79578-EE28-49FE-8009-395CCB1B88CE}"/>
              </a:ext>
            </a:extLst>
          </p:cNvPr>
          <p:cNvSpPr txBox="1"/>
          <p:nvPr/>
        </p:nvSpPr>
        <p:spPr>
          <a:xfrm>
            <a:off x="10600587" y="579808"/>
            <a:ext cx="1633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แผนรองรับสถานการณ์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2B90B647-ECAB-4FEC-8561-BD441B3E9E67}"/>
              </a:ext>
            </a:extLst>
          </p:cNvPr>
          <p:cNvSpPr/>
          <p:nvPr/>
        </p:nvSpPr>
        <p:spPr>
          <a:xfrm>
            <a:off x="10555208" y="965056"/>
            <a:ext cx="1697750" cy="1332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3038" indent="-173038">
              <a:tabLst>
                <a:tab pos="173038" algn="l"/>
              </a:tabLst>
            </a:pPr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อุทกภัย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อัคคีภัย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แผ่นดินไหว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ชุมนุมประท้วง/จลาจล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ก่อการร้าย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ไฟฟ้าดับเป็นวงกว้าง</a:t>
            </a:r>
            <a:endParaRPr lang="th-TH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โรคระบาดต่อเนื่อง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อื่น ๆ ......................</a:t>
            </a:r>
          </a:p>
          <a:p>
            <a:pPr marL="173038" indent="-173038">
              <a:tabLst>
                <a:tab pos="173038" algn="l"/>
              </a:tabLst>
            </a:pPr>
            <a:endParaRPr lang="th-TH" sz="11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 2" panose="05020102010507070707" pitchFamily="18" charset="2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4D0502AD-2DE7-4339-9449-4836A9516407}"/>
              </a:ext>
            </a:extLst>
          </p:cNvPr>
          <p:cNvSpPr/>
          <p:nvPr/>
        </p:nvSpPr>
        <p:spPr>
          <a:xfrm>
            <a:off x="1120592" y="831747"/>
            <a:ext cx="2335976" cy="5467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ศึกษา </a:t>
            </a:r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วิจัย สาธิต พัฒนา และส่งเสริมเทคโนโลยีการผลิต การแปรรูป การส่ง และการใช้เชื้อเพลิงชีวภาพ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xmlns="" id="{D06778BA-0CB9-4023-A3F2-18BB7257CF26}"/>
              </a:ext>
            </a:extLst>
          </p:cNvPr>
          <p:cNvSpPr/>
          <p:nvPr/>
        </p:nvSpPr>
        <p:spPr>
          <a:xfrm>
            <a:off x="3559699" y="816690"/>
            <a:ext cx="1946396" cy="5830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จัดทำแนวทาง หลักเกณฑ์ มาตรการ และเงื่อนไขในด้านการผลิต การจัดการวัตถุดิบ การนำเข้าและการส่งออกเชื้อเพลิงชีวภาพ</a:t>
            </a:r>
            <a:endParaRPr lang="en-US" sz="10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C569AAC3-80B7-4BF5-850F-B547CEF6F213}"/>
              </a:ext>
            </a:extLst>
          </p:cNvPr>
          <p:cNvSpPr/>
          <p:nvPr/>
        </p:nvSpPr>
        <p:spPr>
          <a:xfrm>
            <a:off x="1061199" y="1695593"/>
            <a:ext cx="1213632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3871358" y="1707403"/>
            <a:ext cx="1161564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xmlns="" id="{30C1251D-C159-455D-A94A-2C90DEC1C892}"/>
              </a:ext>
            </a:extLst>
          </p:cNvPr>
          <p:cNvSpPr/>
          <p:nvPr/>
        </p:nvSpPr>
        <p:spPr>
          <a:xfrm>
            <a:off x="866576" y="5458887"/>
            <a:ext cx="1445863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อาคาร/สถานที่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พื้นที่ สำรอง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9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 Plant, Energy </a:t>
            </a:r>
            <a:r>
              <a: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</a:t>
            </a:r>
            <a:endParaRPr lang="th-TH" sz="1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4625" fontAlgn="ctr" latinLnBrk="1"/>
            <a:r>
              <a:rPr lang="en-US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อาคาร</a:t>
            </a:r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อนุรักษ์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พลังงาน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ทำงานที่บ้าน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เหลื่อมเวลาทำงาน</a:t>
            </a:r>
            <a:endParaRPr lang="th-TH" sz="105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xmlns="" id="{1D47C36C-9DFE-485C-A270-3C117148C19D}"/>
              </a:ext>
            </a:extLst>
          </p:cNvPr>
          <p:cNvSpPr/>
          <p:nvPr/>
        </p:nvSpPr>
        <p:spPr>
          <a:xfrm>
            <a:off x="2471045" y="5460451"/>
            <a:ext cx="1646930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วัสดุอุปกรณ์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เตรียม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notebook 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และอุปกรณ์เครือข่ายสำรอง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ใช้คอมพิวเตอร์ส่วนตัว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จัดหาวัสดุ อุปกรณ์สำหรับการ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ควบคุมโรค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ระบาด </a:t>
            </a:r>
            <a:endParaRPr lang="th-TH" sz="11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xmlns="" id="{6754E2FD-5D05-4174-ACC3-4150AF87A5F0}"/>
              </a:ext>
            </a:extLst>
          </p:cNvPr>
          <p:cNvSpPr/>
          <p:nvPr/>
        </p:nvSpPr>
        <p:spPr>
          <a:xfrm>
            <a:off x="4231067" y="5447132"/>
            <a:ext cx="2772104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เทคโนโลยีสารสนเทศและข้อมูล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จัดเก็บข้อมูลสำรอง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เคลื่นย้า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server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กำหนดแนวทางในการอนุมัติโดยใช้ลายมือชื่ออิเล็กทรอนิกส์ สำหรับการลงนามอนุมัติ อนุญาต   สั่งการ </a:t>
            </a: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xmlns="" id="{A17BE771-1DE2-41EC-A4E7-0B2542C381CE}"/>
              </a:ext>
            </a:extLst>
          </p:cNvPr>
          <p:cNvSpPr/>
          <p:nvPr/>
        </p:nvSpPr>
        <p:spPr>
          <a:xfrm>
            <a:off x="7123238" y="5442290"/>
            <a:ext cx="1789845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บุคลากร</a:t>
            </a: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กำหนดให้ใช้บุคลากรสำรองทดแทนในฝ่ายงาน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เดียวกัน</a:t>
            </a:r>
            <a:endParaRPr lang="en-US" sz="105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WFH</a:t>
            </a: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เหลื่อม</a:t>
            </a:r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เวลาการ</a:t>
            </a:r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ทำงาน</a:t>
            </a:r>
            <a:endParaRPr lang="th-TH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xmlns="" id="{EBA83114-15D1-4E4E-8C76-79B4700DE5A4}"/>
              </a:ext>
            </a:extLst>
          </p:cNvPr>
          <p:cNvSpPr/>
          <p:nvPr/>
        </p:nvSpPr>
        <p:spPr>
          <a:xfrm>
            <a:off x="9021856" y="5447132"/>
            <a:ext cx="1498009" cy="1285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ผู้ให้บริการ/</a:t>
            </a:r>
            <a:b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ผู้มีส่วนได้ส่วนเสีย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pocket WI-FI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ประชาสัมพันธ์สืออนไลน์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6588150" y="1715947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xmlns="" id="{067FB27B-2B34-4229-AF6D-64FE69C11843}"/>
              </a:ext>
            </a:extLst>
          </p:cNvPr>
          <p:cNvSpPr/>
          <p:nvPr/>
        </p:nvSpPr>
        <p:spPr>
          <a:xfrm>
            <a:off x="866576" y="3971636"/>
            <a:ext cx="1508396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xmlns="" id="{CC2551AE-C19B-4F90-8152-376BD7B24AF8}"/>
              </a:ext>
            </a:extLst>
          </p:cNvPr>
          <p:cNvSpPr/>
          <p:nvPr/>
        </p:nvSpPr>
        <p:spPr>
          <a:xfrm>
            <a:off x="2500998" y="3971636"/>
            <a:ext cx="1907369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xmlns="" id="{63E99DAA-193A-499F-848A-111AD8E42644}"/>
              </a:ext>
            </a:extLst>
          </p:cNvPr>
          <p:cNvSpPr/>
          <p:nvPr/>
        </p:nvSpPr>
        <p:spPr>
          <a:xfrm>
            <a:off x="9078343" y="3971636"/>
            <a:ext cx="1396217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xmlns="" id="{719A7D73-834C-40A9-B952-E63A52ED04EB}"/>
              </a:ext>
            </a:extLst>
          </p:cNvPr>
          <p:cNvSpPr/>
          <p:nvPr/>
        </p:nvSpPr>
        <p:spPr>
          <a:xfrm>
            <a:off x="6971434" y="3971636"/>
            <a:ext cx="1658441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xmlns="" id="{6F89805D-8B15-430F-97A6-3CF11A17CA04}"/>
              </a:ext>
            </a:extLst>
          </p:cNvPr>
          <p:cNvSpPr/>
          <p:nvPr/>
        </p:nvSpPr>
        <p:spPr>
          <a:xfrm>
            <a:off x="4771235" y="3971636"/>
            <a:ext cx="1658441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866576" y="3179006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xmlns="" id="{A964C1C8-2A63-4E25-B193-FF5B1846CB82}"/>
              </a:ext>
            </a:extLst>
          </p:cNvPr>
          <p:cNvSpPr/>
          <p:nvPr/>
        </p:nvSpPr>
        <p:spPr>
          <a:xfrm>
            <a:off x="5693806" y="807869"/>
            <a:ext cx="2492410" cy="6067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ส่งเสริมและสนับสนุนธุรกิจการผลิต และการจำหน่ายเชื้อเพลิงชีวภาพ รวมทั้งเสนอมาตรการด้านราคา การซื้อ และการจำหน่ายเชื้อเพลิงชีวภาพ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0612752" y="5560764"/>
            <a:ext cx="1621750" cy="1296551"/>
            <a:chOff x="10781468" y="5397482"/>
            <a:chExt cx="1621750" cy="1296551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xmlns="" id="{F4E80A2D-2261-4DFA-9EF2-5243A46FFB05}"/>
                </a:ext>
              </a:extLst>
            </p:cNvPr>
            <p:cNvSpPr/>
            <p:nvPr/>
          </p:nvSpPr>
          <p:spPr>
            <a:xfrm>
              <a:off x="10950185" y="5625104"/>
              <a:ext cx="1284317" cy="2692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ความ</a:t>
              </a:r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เร่งด่วนสูงมาก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xmlns="" id="{27B4E1EA-B23D-4730-9785-929D137ADF20}"/>
                </a:ext>
              </a:extLst>
            </p:cNvPr>
            <p:cNvSpPr/>
            <p:nvPr/>
          </p:nvSpPr>
          <p:spPr>
            <a:xfrm>
              <a:off x="10927347" y="5796428"/>
              <a:ext cx="1258075" cy="2692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ความ</a:t>
              </a:r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เร่งด่วนสูง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0D51F6BF-EEC1-4A72-8EFC-09F8400AD8C4}"/>
                </a:ext>
              </a:extLst>
            </p:cNvPr>
            <p:cNvSpPr txBox="1"/>
            <p:nvPr/>
          </p:nvSpPr>
          <p:spPr>
            <a:xfrm>
              <a:off x="10781468" y="5397482"/>
              <a:ext cx="112468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1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คำอธิบายสี</a:t>
              </a:r>
              <a:endParaRPr lang="en-US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xmlns="" id="{037F4F8E-A2BF-4086-B25D-000166729525}"/>
                </a:ext>
              </a:extLst>
            </p:cNvPr>
            <p:cNvSpPr/>
            <p:nvPr/>
          </p:nvSpPr>
          <p:spPr>
            <a:xfrm>
              <a:off x="11033753" y="6283488"/>
              <a:ext cx="1369465" cy="1947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e-service</a:t>
              </a: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xmlns="" id="{7DA8FF5F-CD20-4225-957B-903885A21055}"/>
                </a:ext>
              </a:extLst>
            </p:cNvPr>
            <p:cNvSpPr/>
            <p:nvPr/>
          </p:nvSpPr>
          <p:spPr>
            <a:xfrm>
              <a:off x="11016980" y="6469582"/>
              <a:ext cx="1369465" cy="1746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ระบบงาน/เทคโนโลยี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xmlns="" id="{72EEB6E2-E3D3-4CC2-AAAD-7FB47252A33C}"/>
                </a:ext>
              </a:extLst>
            </p:cNvPr>
            <p:cNvSpPr/>
            <p:nvPr/>
          </p:nvSpPr>
          <p:spPr>
            <a:xfrm>
              <a:off x="10889418" y="5687957"/>
              <a:ext cx="144583" cy="12795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xmlns="" id="{83CABE14-CF93-4A3A-BE69-1863D63B542D}"/>
                </a:ext>
              </a:extLst>
            </p:cNvPr>
            <p:cNvSpPr/>
            <p:nvPr/>
          </p:nvSpPr>
          <p:spPr>
            <a:xfrm>
              <a:off x="10889417" y="5882692"/>
              <a:ext cx="144583" cy="127951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xmlns="" id="{4F2B5329-882D-4D60-AA31-1C88F53EA516}"/>
                </a:ext>
              </a:extLst>
            </p:cNvPr>
            <p:cNvSpPr/>
            <p:nvPr/>
          </p:nvSpPr>
          <p:spPr>
            <a:xfrm>
              <a:off x="10889417" y="6327506"/>
              <a:ext cx="144583" cy="127951"/>
            </a:xfrm>
            <a:prstGeom prst="ellipse">
              <a:avLst/>
            </a:pr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xmlns="" id="{66F0A3EE-9EC8-450E-B58A-CB9237AB72BB}"/>
                </a:ext>
              </a:extLst>
            </p:cNvPr>
            <p:cNvSpPr/>
            <p:nvPr/>
          </p:nvSpPr>
          <p:spPr>
            <a:xfrm>
              <a:off x="10897883" y="6566082"/>
              <a:ext cx="144583" cy="127951"/>
            </a:xfrm>
            <a:prstGeom prst="ellipse">
              <a:avLst/>
            </a:prstGeom>
            <a:solidFill>
              <a:srgbClr val="CC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xmlns="" id="{27B4E1EA-B23D-4730-9785-929D137ADF20}"/>
                </a:ext>
              </a:extLst>
            </p:cNvPr>
            <p:cNvSpPr/>
            <p:nvPr/>
          </p:nvSpPr>
          <p:spPr>
            <a:xfrm>
              <a:off x="11016980" y="6056299"/>
              <a:ext cx="1302270" cy="2692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ความ</a:t>
              </a:r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เร่งด่วนปานกลาง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xmlns="" id="{83CABE14-CF93-4A3A-BE69-1863D63B542D}"/>
                </a:ext>
              </a:extLst>
            </p:cNvPr>
            <p:cNvSpPr/>
            <p:nvPr/>
          </p:nvSpPr>
          <p:spPr>
            <a:xfrm>
              <a:off x="10885148" y="6111626"/>
              <a:ext cx="144583" cy="12795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E304D193-DE49-4BFE-B46E-FC26C8299024}"/>
              </a:ext>
            </a:extLst>
          </p:cNvPr>
          <p:cNvSpPr/>
          <p:nvPr/>
        </p:nvSpPr>
        <p:spPr>
          <a:xfrm>
            <a:off x="5229226" y="1693515"/>
            <a:ext cx="1116438" cy="104835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xmlns="" id="{E48F2B1B-F605-4EEA-86B3-122A86038221}"/>
              </a:ext>
            </a:extLst>
          </p:cNvPr>
          <p:cNvSpPr/>
          <p:nvPr/>
        </p:nvSpPr>
        <p:spPr>
          <a:xfrm>
            <a:off x="2439500" y="1704424"/>
            <a:ext cx="1235554" cy="104835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9182815" y="1695593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7908574" y="1715947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2712653" y="3216931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4755263" y="3210708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46589" y="746244"/>
            <a:ext cx="2110463" cy="70788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th-TH" sz="10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ส่งเสริมและสนับสนุนธุรกิจการผลิต และการจำหน่ายเชื้อเพลิงชีวภาพ รวมทั้งเสนอ</a:t>
            </a:r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มาตรการด้านราคา การซื้อ และการจำหน่ายเชื้อเพลิงชีวภาพ</a:t>
            </a:r>
          </a:p>
        </p:txBody>
      </p:sp>
    </p:spTree>
    <p:extLst>
      <p:ext uri="{BB962C8B-B14F-4D97-AF65-F5344CB8AC3E}">
        <p14:creationId xmlns:p14="http://schemas.microsoft.com/office/powerpoint/2010/main" val="3455102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>
            <a:extLst>
              <a:ext uri="{FF2B5EF4-FFF2-40B4-BE49-F238E27FC236}">
                <a16:creationId xmlns:a16="http://schemas.microsoft.com/office/drawing/2014/main" xmlns="" id="{DDC18E03-0340-44F7-AE13-CAA1C8357DFF}"/>
              </a:ext>
            </a:extLst>
          </p:cNvPr>
          <p:cNvSpPr/>
          <p:nvPr/>
        </p:nvSpPr>
        <p:spPr>
          <a:xfrm>
            <a:off x="1325" y="-9441"/>
            <a:ext cx="80245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5BAF4593-3EA8-4623-8307-7C086851F69C}"/>
              </a:ext>
            </a:extLst>
          </p:cNvPr>
          <p:cNvSpPr/>
          <p:nvPr/>
        </p:nvSpPr>
        <p:spPr>
          <a:xfrm>
            <a:off x="10600587" y="579807"/>
            <a:ext cx="1554216" cy="18846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5F16340-261E-404B-8CA8-F51B61DDFBB1}"/>
              </a:ext>
            </a:extLst>
          </p:cNvPr>
          <p:cNvSpPr txBox="1"/>
          <p:nvPr/>
        </p:nvSpPr>
        <p:spPr>
          <a:xfrm>
            <a:off x="0" y="71138"/>
            <a:ext cx="12154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Strategy Map 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แผนดำเนินธุรกิจอย่างต่อเนื่องสำหรับการบริหารความพร้อมต่อสภาวะวิกฤต (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BCP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r>
              <a:rPr lang="th-TH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กพบ</a:t>
            </a:r>
            <a:r>
              <a:rPr lang="th-TH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1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86F7272-2A07-49CE-A337-67ECCB5413E5}"/>
              </a:ext>
            </a:extLst>
          </p:cNvPr>
          <p:cNvSpPr txBox="1"/>
          <p:nvPr/>
        </p:nvSpPr>
        <p:spPr>
          <a:xfrm>
            <a:off x="62205" y="408759"/>
            <a:ext cx="615553" cy="112639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พันธ</a:t>
            </a:r>
            <a:r>
              <a:rPr lang="th-TH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กิจ/หน้าที่</a:t>
            </a:r>
            <a:endPara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BFE6E2B-7D8E-4A5B-A29C-71DBB5A30302}"/>
              </a:ext>
            </a:extLst>
          </p:cNvPr>
          <p:cNvSpPr txBox="1"/>
          <p:nvPr/>
        </p:nvSpPr>
        <p:spPr>
          <a:xfrm>
            <a:off x="62205" y="1487852"/>
            <a:ext cx="615553" cy="123274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กระบวนการหลัก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2C45E389-C9EE-4DBD-837F-CC3363138F3A}"/>
              </a:ext>
            </a:extLst>
          </p:cNvPr>
          <p:cNvSpPr txBox="1"/>
          <p:nvPr/>
        </p:nvSpPr>
        <p:spPr>
          <a:xfrm>
            <a:off x="62205" y="5342756"/>
            <a:ext cx="615553" cy="140600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กลยุทธ์ความต่อเนื่อง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34B1A7E8-7E51-4369-A54B-1E1C6EDC6423}"/>
              </a:ext>
            </a:extLst>
          </p:cNvPr>
          <p:cNvSpPr txBox="1"/>
          <p:nvPr/>
        </p:nvSpPr>
        <p:spPr>
          <a:xfrm>
            <a:off x="62205" y="2887581"/>
            <a:ext cx="615553" cy="231907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e-service/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ระบบงาน</a:t>
            </a:r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FF79578-EE28-49FE-8009-395CCB1B88CE}"/>
              </a:ext>
            </a:extLst>
          </p:cNvPr>
          <p:cNvSpPr txBox="1"/>
          <p:nvPr/>
        </p:nvSpPr>
        <p:spPr>
          <a:xfrm>
            <a:off x="10600587" y="579808"/>
            <a:ext cx="1633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แผนรองรับสถานการณ์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2B90B647-ECAB-4FEC-8561-BD441B3E9E67}"/>
              </a:ext>
            </a:extLst>
          </p:cNvPr>
          <p:cNvSpPr/>
          <p:nvPr/>
        </p:nvSpPr>
        <p:spPr>
          <a:xfrm>
            <a:off x="10555208" y="965056"/>
            <a:ext cx="1697750" cy="1332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3038" indent="-173038">
              <a:tabLst>
                <a:tab pos="173038" algn="l"/>
              </a:tabLst>
            </a:pPr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อุทกภัย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อัคคีภัย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แผ่นดินไหว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ชุมนุมประท้วง/จลาจล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ก่อการร้าย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ไฟฟ้าดับเป็นวงกว้าง</a:t>
            </a:r>
            <a:endParaRPr lang="th-TH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โรคระบาดต่อเนื่อง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อื่น ๆ ......................</a:t>
            </a:r>
          </a:p>
          <a:p>
            <a:pPr marL="173038" indent="-173038">
              <a:tabLst>
                <a:tab pos="173038" algn="l"/>
              </a:tabLst>
            </a:pPr>
            <a:endParaRPr lang="th-TH" sz="11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 2" panose="05020102010507070707" pitchFamily="18" charset="2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4D0502AD-2DE7-4339-9449-4836A9516407}"/>
              </a:ext>
            </a:extLst>
          </p:cNvPr>
          <p:cNvSpPr/>
          <p:nvPr/>
        </p:nvSpPr>
        <p:spPr>
          <a:xfrm>
            <a:off x="947319" y="845767"/>
            <a:ext cx="2335976" cy="5467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ศึกษา วิเคราะห์ จัดทำ และพัฒนาหลักสูตร สื่อ และคู่มือการฝึกอบรม และการพัฒนาบุคลากรด้านพลังงาน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xmlns="" id="{D06778BA-0CB9-4023-A3F2-18BB7257CF26}"/>
              </a:ext>
            </a:extLst>
          </p:cNvPr>
          <p:cNvSpPr/>
          <p:nvPr/>
        </p:nvSpPr>
        <p:spPr>
          <a:xfrm>
            <a:off x="3390478" y="835361"/>
            <a:ext cx="1946396" cy="5830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มาตรฐานและหลักเกณฑ์การออกหนังสือรับรองและการเพิกถอนหนังสือรับรองของผู้ให้บริการฝึกอบรมบุคลากรด้านพลังงาน</a:t>
            </a:r>
            <a:endParaRPr lang="en-US" sz="9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C569AAC3-80B7-4BF5-850F-B547CEF6F213}"/>
              </a:ext>
            </a:extLst>
          </p:cNvPr>
          <p:cNvSpPr/>
          <p:nvPr/>
        </p:nvSpPr>
        <p:spPr>
          <a:xfrm>
            <a:off x="1061199" y="1695593"/>
            <a:ext cx="1213632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3871358" y="1707403"/>
            <a:ext cx="1161564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xmlns="" id="{30C1251D-C159-455D-A94A-2C90DEC1C892}"/>
              </a:ext>
            </a:extLst>
          </p:cNvPr>
          <p:cNvSpPr/>
          <p:nvPr/>
        </p:nvSpPr>
        <p:spPr>
          <a:xfrm>
            <a:off x="866576" y="5458887"/>
            <a:ext cx="1445863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อาคาร/สถานที่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พื้นที่ สำรอง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9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 Plant, Energy </a:t>
            </a:r>
            <a:r>
              <a: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</a:t>
            </a:r>
            <a:endParaRPr lang="th-TH" sz="1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4625" fontAlgn="ctr" latinLnBrk="1"/>
            <a:r>
              <a:rPr lang="en-US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อาคาร</a:t>
            </a:r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อนุรักษ์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พลังงาน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ทำงานที่บ้าน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เหลื่อมเวลาทำงาน</a:t>
            </a:r>
            <a:endParaRPr lang="th-TH" sz="105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xmlns="" id="{1D47C36C-9DFE-485C-A270-3C117148C19D}"/>
              </a:ext>
            </a:extLst>
          </p:cNvPr>
          <p:cNvSpPr/>
          <p:nvPr/>
        </p:nvSpPr>
        <p:spPr>
          <a:xfrm>
            <a:off x="2471045" y="5460451"/>
            <a:ext cx="1646930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วัสดุอุปกรณ์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เตรียม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notebook 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และอุปกรณ์เครือข่ายสำรอง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ใช้คอมพิวเตอร์ส่วนตัว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จัดหาวัสดุ อุปกรณ์สำหรับการ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ควบคุมโรค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ระบาด </a:t>
            </a:r>
            <a:endParaRPr lang="th-TH" sz="11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xmlns="" id="{6754E2FD-5D05-4174-ACC3-4150AF87A5F0}"/>
              </a:ext>
            </a:extLst>
          </p:cNvPr>
          <p:cNvSpPr/>
          <p:nvPr/>
        </p:nvSpPr>
        <p:spPr>
          <a:xfrm>
            <a:off x="4231067" y="5447132"/>
            <a:ext cx="2772104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เทคโนโลยีสารสนเทศและข้อมูล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จัดเก็บข้อมูลสำรอง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เคลื่นย้า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server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กำหนดแนวทางในการอนุมัติโดยใช้ลายมือชื่ออิเล็กทรอนิกส์ สำหรับการลงนามอนุมัติ อนุญาต   สั่งการ </a:t>
            </a: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xmlns="" id="{A17BE771-1DE2-41EC-A4E7-0B2542C381CE}"/>
              </a:ext>
            </a:extLst>
          </p:cNvPr>
          <p:cNvSpPr/>
          <p:nvPr/>
        </p:nvSpPr>
        <p:spPr>
          <a:xfrm>
            <a:off x="7123238" y="5442290"/>
            <a:ext cx="1789845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บุคลากร</a:t>
            </a: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กำหนดให้ใช้บุคลากรสำรองทดแทนในฝ่ายงาน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เดียวกัน</a:t>
            </a:r>
            <a:endParaRPr lang="en-US" sz="105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WFH</a:t>
            </a: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เหลื่อม</a:t>
            </a:r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เวลาการ</a:t>
            </a:r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ทำงาน</a:t>
            </a:r>
            <a:endParaRPr lang="th-TH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xmlns="" id="{EBA83114-15D1-4E4E-8C76-79B4700DE5A4}"/>
              </a:ext>
            </a:extLst>
          </p:cNvPr>
          <p:cNvSpPr/>
          <p:nvPr/>
        </p:nvSpPr>
        <p:spPr>
          <a:xfrm>
            <a:off x="9021856" y="5447132"/>
            <a:ext cx="1498009" cy="1285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ผู้ให้บริการ/</a:t>
            </a:r>
            <a:b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ผู้มีส่วนได้ส่วนเสีย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pocket WI-FI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ประชาสัมพันธ์สืออนไลน์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6588150" y="1715947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xmlns="" id="{067FB27B-2B34-4229-AF6D-64FE69C11843}"/>
              </a:ext>
            </a:extLst>
          </p:cNvPr>
          <p:cNvSpPr/>
          <p:nvPr/>
        </p:nvSpPr>
        <p:spPr>
          <a:xfrm>
            <a:off x="866576" y="3971636"/>
            <a:ext cx="1508396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xmlns="" id="{CC2551AE-C19B-4F90-8152-376BD7B24AF8}"/>
              </a:ext>
            </a:extLst>
          </p:cNvPr>
          <p:cNvSpPr/>
          <p:nvPr/>
        </p:nvSpPr>
        <p:spPr>
          <a:xfrm>
            <a:off x="2500998" y="3971636"/>
            <a:ext cx="1907369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xmlns="" id="{63E99DAA-193A-499F-848A-111AD8E42644}"/>
              </a:ext>
            </a:extLst>
          </p:cNvPr>
          <p:cNvSpPr/>
          <p:nvPr/>
        </p:nvSpPr>
        <p:spPr>
          <a:xfrm>
            <a:off x="9078343" y="3971636"/>
            <a:ext cx="1396217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xmlns="" id="{719A7D73-834C-40A9-B952-E63A52ED04EB}"/>
              </a:ext>
            </a:extLst>
          </p:cNvPr>
          <p:cNvSpPr/>
          <p:nvPr/>
        </p:nvSpPr>
        <p:spPr>
          <a:xfrm>
            <a:off x="6971434" y="3971636"/>
            <a:ext cx="1658441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xmlns="" id="{6F89805D-8B15-430F-97A6-3CF11A17CA04}"/>
              </a:ext>
            </a:extLst>
          </p:cNvPr>
          <p:cNvSpPr/>
          <p:nvPr/>
        </p:nvSpPr>
        <p:spPr>
          <a:xfrm>
            <a:off x="4771235" y="3971636"/>
            <a:ext cx="1658441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866576" y="3179006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xmlns="" id="{A964C1C8-2A63-4E25-B193-FF5B1846CB82}"/>
              </a:ext>
            </a:extLst>
          </p:cNvPr>
          <p:cNvSpPr/>
          <p:nvPr/>
        </p:nvSpPr>
        <p:spPr>
          <a:xfrm>
            <a:off x="5444057" y="807869"/>
            <a:ext cx="3466544" cy="727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จัดทำแผนปฏิบัติการพัฒนาทรัพยากรบุคคลด้านเทคโนโลยีการพัฒนาพลังงานทดแทนและอนุรักษ์พลังงาน ดำเนินการพัฒนาบุคลากร ส่งเสริมและสนับสนุนสถาบันการศึกษา หน่วยงานภาครัฐ และเอกชนในการผลิตบุคลากรด้านพลังงาน รวมทั้งทดสอบความรู้ และสมรรถนะของบุคลากรเพื่อขึ้นทะเบียนเป็นผู้รับผิดชอบด้านพลังงานตามที่กฎหมายกำหนด</a:t>
            </a:r>
            <a:endPara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0612752" y="5560764"/>
            <a:ext cx="1621750" cy="1296551"/>
            <a:chOff x="10781468" y="5397482"/>
            <a:chExt cx="1621750" cy="1296551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xmlns="" id="{F4E80A2D-2261-4DFA-9EF2-5243A46FFB05}"/>
                </a:ext>
              </a:extLst>
            </p:cNvPr>
            <p:cNvSpPr/>
            <p:nvPr/>
          </p:nvSpPr>
          <p:spPr>
            <a:xfrm>
              <a:off x="10950185" y="5625104"/>
              <a:ext cx="1284317" cy="2692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ความ</a:t>
              </a:r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เร่งด่วนสูงมาก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xmlns="" id="{27B4E1EA-B23D-4730-9785-929D137ADF20}"/>
                </a:ext>
              </a:extLst>
            </p:cNvPr>
            <p:cNvSpPr/>
            <p:nvPr/>
          </p:nvSpPr>
          <p:spPr>
            <a:xfrm>
              <a:off x="10927347" y="5796428"/>
              <a:ext cx="1258075" cy="2692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ความ</a:t>
              </a:r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เร่งด่วนสูง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0D51F6BF-EEC1-4A72-8EFC-09F8400AD8C4}"/>
                </a:ext>
              </a:extLst>
            </p:cNvPr>
            <p:cNvSpPr txBox="1"/>
            <p:nvPr/>
          </p:nvSpPr>
          <p:spPr>
            <a:xfrm>
              <a:off x="10781468" y="5397482"/>
              <a:ext cx="112468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1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คำอธิบายสี</a:t>
              </a:r>
              <a:endParaRPr lang="en-US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xmlns="" id="{037F4F8E-A2BF-4086-B25D-000166729525}"/>
                </a:ext>
              </a:extLst>
            </p:cNvPr>
            <p:cNvSpPr/>
            <p:nvPr/>
          </p:nvSpPr>
          <p:spPr>
            <a:xfrm>
              <a:off x="11033753" y="6283488"/>
              <a:ext cx="1369465" cy="1947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e-service</a:t>
              </a: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xmlns="" id="{7DA8FF5F-CD20-4225-957B-903885A21055}"/>
                </a:ext>
              </a:extLst>
            </p:cNvPr>
            <p:cNvSpPr/>
            <p:nvPr/>
          </p:nvSpPr>
          <p:spPr>
            <a:xfrm>
              <a:off x="11016980" y="6469582"/>
              <a:ext cx="1369465" cy="1746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ระบบงาน/เทคโนโลยี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xmlns="" id="{72EEB6E2-E3D3-4CC2-AAAD-7FB47252A33C}"/>
                </a:ext>
              </a:extLst>
            </p:cNvPr>
            <p:cNvSpPr/>
            <p:nvPr/>
          </p:nvSpPr>
          <p:spPr>
            <a:xfrm>
              <a:off x="10889418" y="5687957"/>
              <a:ext cx="144583" cy="12795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xmlns="" id="{83CABE14-CF93-4A3A-BE69-1863D63B542D}"/>
                </a:ext>
              </a:extLst>
            </p:cNvPr>
            <p:cNvSpPr/>
            <p:nvPr/>
          </p:nvSpPr>
          <p:spPr>
            <a:xfrm>
              <a:off x="10889417" y="5882692"/>
              <a:ext cx="144583" cy="127951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xmlns="" id="{4F2B5329-882D-4D60-AA31-1C88F53EA516}"/>
                </a:ext>
              </a:extLst>
            </p:cNvPr>
            <p:cNvSpPr/>
            <p:nvPr/>
          </p:nvSpPr>
          <p:spPr>
            <a:xfrm>
              <a:off x="10889417" y="6327506"/>
              <a:ext cx="144583" cy="127951"/>
            </a:xfrm>
            <a:prstGeom prst="ellipse">
              <a:avLst/>
            </a:pr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xmlns="" id="{66F0A3EE-9EC8-450E-B58A-CB9237AB72BB}"/>
                </a:ext>
              </a:extLst>
            </p:cNvPr>
            <p:cNvSpPr/>
            <p:nvPr/>
          </p:nvSpPr>
          <p:spPr>
            <a:xfrm>
              <a:off x="10897883" y="6566082"/>
              <a:ext cx="144583" cy="127951"/>
            </a:xfrm>
            <a:prstGeom prst="ellipse">
              <a:avLst/>
            </a:prstGeom>
            <a:solidFill>
              <a:srgbClr val="CC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xmlns="" id="{27B4E1EA-B23D-4730-9785-929D137ADF20}"/>
                </a:ext>
              </a:extLst>
            </p:cNvPr>
            <p:cNvSpPr/>
            <p:nvPr/>
          </p:nvSpPr>
          <p:spPr>
            <a:xfrm>
              <a:off x="11016980" y="6056299"/>
              <a:ext cx="1302270" cy="2692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ความ</a:t>
              </a:r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เร่งด่วนปานกลาง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xmlns="" id="{83CABE14-CF93-4A3A-BE69-1863D63B542D}"/>
                </a:ext>
              </a:extLst>
            </p:cNvPr>
            <p:cNvSpPr/>
            <p:nvPr/>
          </p:nvSpPr>
          <p:spPr>
            <a:xfrm>
              <a:off x="10885148" y="6111626"/>
              <a:ext cx="144583" cy="12795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E304D193-DE49-4BFE-B46E-FC26C8299024}"/>
              </a:ext>
            </a:extLst>
          </p:cNvPr>
          <p:cNvSpPr/>
          <p:nvPr/>
        </p:nvSpPr>
        <p:spPr>
          <a:xfrm>
            <a:off x="5229226" y="1693515"/>
            <a:ext cx="1116438" cy="104835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xmlns="" id="{E48F2B1B-F605-4EEA-86B3-122A86038221}"/>
              </a:ext>
            </a:extLst>
          </p:cNvPr>
          <p:cNvSpPr/>
          <p:nvPr/>
        </p:nvSpPr>
        <p:spPr>
          <a:xfrm>
            <a:off x="2439500" y="1704424"/>
            <a:ext cx="1235554" cy="104835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9182815" y="1695593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7908574" y="1715947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2712653" y="3216931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4755263" y="3210708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036627" y="797389"/>
            <a:ext cx="1465805" cy="55399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th-TH" sz="10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บริหารจัดการศูนย์กลางการเรียนรู้เทคโนโลยีด้านพลังงาน</a:t>
            </a:r>
            <a:endParaRPr lang="th-TH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552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>
            <a:extLst>
              <a:ext uri="{FF2B5EF4-FFF2-40B4-BE49-F238E27FC236}">
                <a16:creationId xmlns:a16="http://schemas.microsoft.com/office/drawing/2014/main" xmlns="" id="{DDC18E03-0340-44F7-AE13-CAA1C8357DFF}"/>
              </a:ext>
            </a:extLst>
          </p:cNvPr>
          <p:cNvSpPr/>
          <p:nvPr/>
        </p:nvSpPr>
        <p:spPr>
          <a:xfrm>
            <a:off x="1325" y="-9441"/>
            <a:ext cx="80245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5BAF4593-3EA8-4623-8307-7C086851F69C}"/>
              </a:ext>
            </a:extLst>
          </p:cNvPr>
          <p:cNvSpPr/>
          <p:nvPr/>
        </p:nvSpPr>
        <p:spPr>
          <a:xfrm>
            <a:off x="10600587" y="579807"/>
            <a:ext cx="1554216" cy="18846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5F16340-261E-404B-8CA8-F51B61DDFBB1}"/>
              </a:ext>
            </a:extLst>
          </p:cNvPr>
          <p:cNvSpPr txBox="1"/>
          <p:nvPr/>
        </p:nvSpPr>
        <p:spPr>
          <a:xfrm>
            <a:off x="0" y="71138"/>
            <a:ext cx="12154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Strategy Map 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แผนดำเนินธุรกิจอย่างต่อเนื่องสำหรับการบริหารความพร้อมต่อสภาวะวิกฤต (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BCP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r>
              <a:rPr lang="th-TH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กพพ</a:t>
            </a:r>
            <a:r>
              <a:rPr lang="th-TH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1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86F7272-2A07-49CE-A337-67ECCB5413E5}"/>
              </a:ext>
            </a:extLst>
          </p:cNvPr>
          <p:cNvSpPr txBox="1"/>
          <p:nvPr/>
        </p:nvSpPr>
        <p:spPr>
          <a:xfrm>
            <a:off x="62205" y="408759"/>
            <a:ext cx="615553" cy="112639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พันธ</a:t>
            </a:r>
            <a:r>
              <a:rPr lang="th-TH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กิจ/หน้าที่</a:t>
            </a:r>
            <a:endPara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BFE6E2B-7D8E-4A5B-A29C-71DBB5A30302}"/>
              </a:ext>
            </a:extLst>
          </p:cNvPr>
          <p:cNvSpPr txBox="1"/>
          <p:nvPr/>
        </p:nvSpPr>
        <p:spPr>
          <a:xfrm>
            <a:off x="62205" y="1487852"/>
            <a:ext cx="615553" cy="123274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กระบวนการหลัก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2C45E389-C9EE-4DBD-837F-CC3363138F3A}"/>
              </a:ext>
            </a:extLst>
          </p:cNvPr>
          <p:cNvSpPr txBox="1"/>
          <p:nvPr/>
        </p:nvSpPr>
        <p:spPr>
          <a:xfrm>
            <a:off x="62205" y="5342756"/>
            <a:ext cx="615553" cy="140600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กลยุทธ์ความต่อเนื่อง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34B1A7E8-7E51-4369-A54B-1E1C6EDC6423}"/>
              </a:ext>
            </a:extLst>
          </p:cNvPr>
          <p:cNvSpPr txBox="1"/>
          <p:nvPr/>
        </p:nvSpPr>
        <p:spPr>
          <a:xfrm>
            <a:off x="62205" y="2887581"/>
            <a:ext cx="615553" cy="231907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e-service/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ระบบงาน</a:t>
            </a:r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FF79578-EE28-49FE-8009-395CCB1B88CE}"/>
              </a:ext>
            </a:extLst>
          </p:cNvPr>
          <p:cNvSpPr txBox="1"/>
          <p:nvPr/>
        </p:nvSpPr>
        <p:spPr>
          <a:xfrm>
            <a:off x="10600587" y="579808"/>
            <a:ext cx="1633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แผนรองรับสถานการณ์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2B90B647-ECAB-4FEC-8561-BD441B3E9E67}"/>
              </a:ext>
            </a:extLst>
          </p:cNvPr>
          <p:cNvSpPr/>
          <p:nvPr/>
        </p:nvSpPr>
        <p:spPr>
          <a:xfrm>
            <a:off x="10555208" y="965056"/>
            <a:ext cx="1697750" cy="1332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3038" indent="-173038">
              <a:tabLst>
                <a:tab pos="173038" algn="l"/>
              </a:tabLst>
            </a:pPr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อุทกภัย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อัคคีภัย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แผ่นดินไหว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ชุมนุมประท้วง/จลาจล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ก่อการร้าย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ไฟฟ้าดับเป็นวงกว้าง</a:t>
            </a:r>
            <a:endParaRPr lang="th-TH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โรคระบาดต่อเนื่อง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อื่น ๆ ......................</a:t>
            </a:r>
          </a:p>
          <a:p>
            <a:pPr marL="173038" indent="-173038">
              <a:tabLst>
                <a:tab pos="173038" algn="l"/>
              </a:tabLst>
            </a:pPr>
            <a:endParaRPr lang="th-TH" sz="11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 2" panose="05020102010507070707" pitchFamily="18" charset="2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4D0502AD-2DE7-4339-9449-4836A9516407}"/>
              </a:ext>
            </a:extLst>
          </p:cNvPr>
          <p:cNvSpPr/>
          <p:nvPr/>
        </p:nvSpPr>
        <p:spPr>
          <a:xfrm>
            <a:off x="947319" y="845767"/>
            <a:ext cx="1765334" cy="5467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กำหนดระเบียบและมาตรฐานการผลิต การแปรรูป การส่ง และการใช้พลังงาน</a:t>
            </a:r>
            <a:endPara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xmlns="" id="{D06778BA-0CB9-4023-A3F2-18BB7257CF26}"/>
              </a:ext>
            </a:extLst>
          </p:cNvPr>
          <p:cNvSpPr/>
          <p:nvPr/>
        </p:nvSpPr>
        <p:spPr>
          <a:xfrm>
            <a:off x="2884542" y="848921"/>
            <a:ext cx="1233433" cy="5830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กำหนดแนวทางการจัดหาและพัฒนาแหล่งพลังงาน</a:t>
            </a:r>
            <a:endParaRPr lang="en-US" sz="9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C569AAC3-80B7-4BF5-850F-B547CEF6F213}"/>
              </a:ext>
            </a:extLst>
          </p:cNvPr>
          <p:cNvSpPr/>
          <p:nvPr/>
        </p:nvSpPr>
        <p:spPr>
          <a:xfrm>
            <a:off x="1061199" y="1695593"/>
            <a:ext cx="1213632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3871358" y="1707403"/>
            <a:ext cx="1161564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xmlns="" id="{30C1251D-C159-455D-A94A-2C90DEC1C892}"/>
              </a:ext>
            </a:extLst>
          </p:cNvPr>
          <p:cNvSpPr/>
          <p:nvPr/>
        </p:nvSpPr>
        <p:spPr>
          <a:xfrm>
            <a:off x="866576" y="5458887"/>
            <a:ext cx="1445863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อาคาร/สถานที่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พื้นที่ สำรอง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9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 Plant, Energy </a:t>
            </a:r>
            <a:r>
              <a: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</a:t>
            </a:r>
            <a:endParaRPr lang="th-TH" sz="1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4625" fontAlgn="ctr" latinLnBrk="1"/>
            <a:r>
              <a:rPr lang="en-US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อาคาร</a:t>
            </a:r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อนุรักษ์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พลังงาน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ทำงานที่บ้าน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เหลื่อมเวลาทำงาน</a:t>
            </a:r>
            <a:endParaRPr lang="th-TH" sz="105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xmlns="" id="{1D47C36C-9DFE-485C-A270-3C117148C19D}"/>
              </a:ext>
            </a:extLst>
          </p:cNvPr>
          <p:cNvSpPr/>
          <p:nvPr/>
        </p:nvSpPr>
        <p:spPr>
          <a:xfrm>
            <a:off x="2471045" y="5460451"/>
            <a:ext cx="1646930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วัสดุอุปกรณ์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เตรียม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notebook 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และอุปกรณ์เครือข่ายสำรอง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ใช้คอมพิวเตอร์ส่วนตัว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จัดหาวัสดุ อุปกรณ์สำหรับการ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ควบคุมโรค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ระบาด </a:t>
            </a:r>
            <a:endParaRPr lang="th-TH" sz="11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xmlns="" id="{6754E2FD-5D05-4174-ACC3-4150AF87A5F0}"/>
              </a:ext>
            </a:extLst>
          </p:cNvPr>
          <p:cNvSpPr/>
          <p:nvPr/>
        </p:nvSpPr>
        <p:spPr>
          <a:xfrm>
            <a:off x="4231067" y="5447132"/>
            <a:ext cx="2772104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เทคโนโลยีสารสนเทศและข้อมูล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จัดเก็บข้อมูลสำรอง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เคลื่นย้า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server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กำหนดแนวทางในการอนุมัติโดยใช้ลายมือชื่ออิเล็กทรอนิกส์ สำหรับการลงนามอนุมัติ อนุญาต   สั่งการ </a:t>
            </a: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xmlns="" id="{A17BE771-1DE2-41EC-A4E7-0B2542C381CE}"/>
              </a:ext>
            </a:extLst>
          </p:cNvPr>
          <p:cNvSpPr/>
          <p:nvPr/>
        </p:nvSpPr>
        <p:spPr>
          <a:xfrm>
            <a:off x="7123238" y="5442290"/>
            <a:ext cx="1789845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บุคลากร</a:t>
            </a: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กำหนดให้ใช้บุคลากรสำรองทดแทนในฝ่ายงาน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เดียวกัน</a:t>
            </a:r>
            <a:endParaRPr lang="en-US" sz="105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WFH</a:t>
            </a: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เหลื่อม</a:t>
            </a:r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เวลาการ</a:t>
            </a:r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ทำงาน</a:t>
            </a:r>
            <a:endParaRPr lang="th-TH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xmlns="" id="{EBA83114-15D1-4E4E-8C76-79B4700DE5A4}"/>
              </a:ext>
            </a:extLst>
          </p:cNvPr>
          <p:cNvSpPr/>
          <p:nvPr/>
        </p:nvSpPr>
        <p:spPr>
          <a:xfrm>
            <a:off x="9021856" y="5447132"/>
            <a:ext cx="1498009" cy="1285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ผู้ให้บริการ/</a:t>
            </a:r>
            <a:b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ผู้มีส่วนได้ส่วนเสีย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pocket WI-FI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ประชาสัมพันธ์สืออนไลน์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6588150" y="1715947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xmlns="" id="{067FB27B-2B34-4229-AF6D-64FE69C11843}"/>
              </a:ext>
            </a:extLst>
          </p:cNvPr>
          <p:cNvSpPr/>
          <p:nvPr/>
        </p:nvSpPr>
        <p:spPr>
          <a:xfrm>
            <a:off x="866576" y="3971636"/>
            <a:ext cx="1508396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xmlns="" id="{CC2551AE-C19B-4F90-8152-376BD7B24AF8}"/>
              </a:ext>
            </a:extLst>
          </p:cNvPr>
          <p:cNvSpPr/>
          <p:nvPr/>
        </p:nvSpPr>
        <p:spPr>
          <a:xfrm>
            <a:off x="2500998" y="3971636"/>
            <a:ext cx="1907369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xmlns="" id="{63E99DAA-193A-499F-848A-111AD8E42644}"/>
              </a:ext>
            </a:extLst>
          </p:cNvPr>
          <p:cNvSpPr/>
          <p:nvPr/>
        </p:nvSpPr>
        <p:spPr>
          <a:xfrm>
            <a:off x="9078343" y="3971636"/>
            <a:ext cx="1396217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xmlns="" id="{719A7D73-834C-40A9-B952-E63A52ED04EB}"/>
              </a:ext>
            </a:extLst>
          </p:cNvPr>
          <p:cNvSpPr/>
          <p:nvPr/>
        </p:nvSpPr>
        <p:spPr>
          <a:xfrm>
            <a:off x="6971434" y="3971636"/>
            <a:ext cx="1658441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xmlns="" id="{6F89805D-8B15-430F-97A6-3CF11A17CA04}"/>
              </a:ext>
            </a:extLst>
          </p:cNvPr>
          <p:cNvSpPr/>
          <p:nvPr/>
        </p:nvSpPr>
        <p:spPr>
          <a:xfrm>
            <a:off x="4771235" y="3971636"/>
            <a:ext cx="1658441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866576" y="3179006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xmlns="" id="{A964C1C8-2A63-4E25-B193-FF5B1846CB82}"/>
              </a:ext>
            </a:extLst>
          </p:cNvPr>
          <p:cNvSpPr/>
          <p:nvPr/>
        </p:nvSpPr>
        <p:spPr>
          <a:xfrm>
            <a:off x="4249049" y="847306"/>
            <a:ext cx="1949684" cy="727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สำรวจ ออกแบบ ก่อสร้าง และบำรุงรักษาด้านการผลิต การแปรรูป การส่ง การจำหน่าย และการใช้พลังงาน</a:t>
            </a:r>
            <a:endPara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0612752" y="5560764"/>
            <a:ext cx="1621750" cy="1296551"/>
            <a:chOff x="10781468" y="5397482"/>
            <a:chExt cx="1621750" cy="1296551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xmlns="" id="{F4E80A2D-2261-4DFA-9EF2-5243A46FFB05}"/>
                </a:ext>
              </a:extLst>
            </p:cNvPr>
            <p:cNvSpPr/>
            <p:nvPr/>
          </p:nvSpPr>
          <p:spPr>
            <a:xfrm>
              <a:off x="10950185" y="5625104"/>
              <a:ext cx="1284317" cy="2692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ความ</a:t>
              </a:r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เร่งด่วนสูงมาก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xmlns="" id="{27B4E1EA-B23D-4730-9785-929D137ADF20}"/>
                </a:ext>
              </a:extLst>
            </p:cNvPr>
            <p:cNvSpPr/>
            <p:nvPr/>
          </p:nvSpPr>
          <p:spPr>
            <a:xfrm>
              <a:off x="10927347" y="5796428"/>
              <a:ext cx="1258075" cy="2692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ความ</a:t>
              </a:r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เร่งด่วนสูง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0D51F6BF-EEC1-4A72-8EFC-09F8400AD8C4}"/>
                </a:ext>
              </a:extLst>
            </p:cNvPr>
            <p:cNvSpPr txBox="1"/>
            <p:nvPr/>
          </p:nvSpPr>
          <p:spPr>
            <a:xfrm>
              <a:off x="10781468" y="5397482"/>
              <a:ext cx="112468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1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คำอธิบายสี</a:t>
              </a:r>
              <a:endParaRPr lang="en-US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xmlns="" id="{037F4F8E-A2BF-4086-B25D-000166729525}"/>
                </a:ext>
              </a:extLst>
            </p:cNvPr>
            <p:cNvSpPr/>
            <p:nvPr/>
          </p:nvSpPr>
          <p:spPr>
            <a:xfrm>
              <a:off x="11033753" y="6283488"/>
              <a:ext cx="1369465" cy="1947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e-service</a:t>
              </a: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xmlns="" id="{7DA8FF5F-CD20-4225-957B-903885A21055}"/>
                </a:ext>
              </a:extLst>
            </p:cNvPr>
            <p:cNvSpPr/>
            <p:nvPr/>
          </p:nvSpPr>
          <p:spPr>
            <a:xfrm>
              <a:off x="11016980" y="6469582"/>
              <a:ext cx="1369465" cy="1746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ระบบงาน/เทคโนโลยี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xmlns="" id="{72EEB6E2-E3D3-4CC2-AAAD-7FB47252A33C}"/>
                </a:ext>
              </a:extLst>
            </p:cNvPr>
            <p:cNvSpPr/>
            <p:nvPr/>
          </p:nvSpPr>
          <p:spPr>
            <a:xfrm>
              <a:off x="10889418" y="5687957"/>
              <a:ext cx="144583" cy="12795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xmlns="" id="{83CABE14-CF93-4A3A-BE69-1863D63B542D}"/>
                </a:ext>
              </a:extLst>
            </p:cNvPr>
            <p:cNvSpPr/>
            <p:nvPr/>
          </p:nvSpPr>
          <p:spPr>
            <a:xfrm>
              <a:off x="10889417" y="5882692"/>
              <a:ext cx="144583" cy="127951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xmlns="" id="{4F2B5329-882D-4D60-AA31-1C88F53EA516}"/>
                </a:ext>
              </a:extLst>
            </p:cNvPr>
            <p:cNvSpPr/>
            <p:nvPr/>
          </p:nvSpPr>
          <p:spPr>
            <a:xfrm>
              <a:off x="10889417" y="6327506"/>
              <a:ext cx="144583" cy="127951"/>
            </a:xfrm>
            <a:prstGeom prst="ellipse">
              <a:avLst/>
            </a:pr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xmlns="" id="{66F0A3EE-9EC8-450E-B58A-CB9237AB72BB}"/>
                </a:ext>
              </a:extLst>
            </p:cNvPr>
            <p:cNvSpPr/>
            <p:nvPr/>
          </p:nvSpPr>
          <p:spPr>
            <a:xfrm>
              <a:off x="10897883" y="6566082"/>
              <a:ext cx="144583" cy="127951"/>
            </a:xfrm>
            <a:prstGeom prst="ellipse">
              <a:avLst/>
            </a:prstGeom>
            <a:solidFill>
              <a:srgbClr val="CC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xmlns="" id="{27B4E1EA-B23D-4730-9785-929D137ADF20}"/>
                </a:ext>
              </a:extLst>
            </p:cNvPr>
            <p:cNvSpPr/>
            <p:nvPr/>
          </p:nvSpPr>
          <p:spPr>
            <a:xfrm>
              <a:off x="11016980" y="6056299"/>
              <a:ext cx="1302270" cy="2692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ความ</a:t>
              </a:r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เร่งด่วนปานกลาง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xmlns="" id="{83CABE14-CF93-4A3A-BE69-1863D63B542D}"/>
                </a:ext>
              </a:extLst>
            </p:cNvPr>
            <p:cNvSpPr/>
            <p:nvPr/>
          </p:nvSpPr>
          <p:spPr>
            <a:xfrm>
              <a:off x="10885148" y="6111626"/>
              <a:ext cx="144583" cy="12795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E304D193-DE49-4BFE-B46E-FC26C8299024}"/>
              </a:ext>
            </a:extLst>
          </p:cNvPr>
          <p:cNvSpPr/>
          <p:nvPr/>
        </p:nvSpPr>
        <p:spPr>
          <a:xfrm>
            <a:off x="5229226" y="1693515"/>
            <a:ext cx="1116438" cy="104835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xmlns="" id="{E48F2B1B-F605-4EEA-86B3-122A86038221}"/>
              </a:ext>
            </a:extLst>
          </p:cNvPr>
          <p:cNvSpPr/>
          <p:nvPr/>
        </p:nvSpPr>
        <p:spPr>
          <a:xfrm>
            <a:off x="2439500" y="1704424"/>
            <a:ext cx="1235554" cy="104835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9182815" y="1695593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7908574" y="1715947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2712653" y="3216931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4755263" y="3210708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292645" y="872304"/>
            <a:ext cx="1391711" cy="5078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th-TH" sz="9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กำหนดอัตราค่าตอบแทนสำหรับการผลิตและการใช้พลังงาน</a:t>
            </a:r>
            <a:endParaRPr lang="th-TH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764239" y="865246"/>
            <a:ext cx="1434499" cy="7848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th-TH" sz="9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ส่งเสริม รณรงค์ และสนับสนุนการจัดตั้งองค์กรและกลุ่มเครือข่ายเพื่อการมีส่วนร่วมในการบริหารจัดการด้านพลังงานในท้องถิ่น</a:t>
            </a:r>
            <a:endParaRPr lang="th-TH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278621" y="850644"/>
            <a:ext cx="1276587" cy="70788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th-TH" sz="8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กำกับดูแลการบริหารจัดการการผลิต การแปรรูป การส่ง การจำหน่าย การใช้ และการบำรุงรักษาแหล่งพลังงานและระบบพลังงาน</a:t>
            </a:r>
            <a:endParaRPr lang="th-TH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968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>
            <a:extLst>
              <a:ext uri="{FF2B5EF4-FFF2-40B4-BE49-F238E27FC236}">
                <a16:creationId xmlns:a16="http://schemas.microsoft.com/office/drawing/2014/main" xmlns="" id="{DDC18E03-0340-44F7-AE13-CAA1C8357DFF}"/>
              </a:ext>
            </a:extLst>
          </p:cNvPr>
          <p:cNvSpPr/>
          <p:nvPr/>
        </p:nvSpPr>
        <p:spPr>
          <a:xfrm>
            <a:off x="1325" y="-9441"/>
            <a:ext cx="80245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5BAF4593-3EA8-4623-8307-7C086851F69C}"/>
              </a:ext>
            </a:extLst>
          </p:cNvPr>
          <p:cNvSpPr/>
          <p:nvPr/>
        </p:nvSpPr>
        <p:spPr>
          <a:xfrm>
            <a:off x="10600587" y="579807"/>
            <a:ext cx="1554216" cy="18846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5F16340-261E-404B-8CA8-F51B61DDFBB1}"/>
              </a:ext>
            </a:extLst>
          </p:cNvPr>
          <p:cNvSpPr txBox="1"/>
          <p:nvPr/>
        </p:nvSpPr>
        <p:spPr>
          <a:xfrm>
            <a:off x="0" y="71138"/>
            <a:ext cx="12154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Strategy Map 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แผนดำเนินธุรกิจอย่างต่อเนื่องสำหรับการบริหารความพร้อมต่อสภาวะวิกฤต (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BCP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r>
              <a:rPr lang="th-TH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กพส</a:t>
            </a:r>
            <a:r>
              <a:rPr lang="th-TH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1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86F7272-2A07-49CE-A337-67ECCB5413E5}"/>
              </a:ext>
            </a:extLst>
          </p:cNvPr>
          <p:cNvSpPr txBox="1"/>
          <p:nvPr/>
        </p:nvSpPr>
        <p:spPr>
          <a:xfrm>
            <a:off x="62205" y="408759"/>
            <a:ext cx="615553" cy="112639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พันธ</a:t>
            </a:r>
            <a:r>
              <a:rPr lang="th-TH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กิจ/หน้าที่</a:t>
            </a:r>
            <a:endPara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BFE6E2B-7D8E-4A5B-A29C-71DBB5A30302}"/>
              </a:ext>
            </a:extLst>
          </p:cNvPr>
          <p:cNvSpPr txBox="1"/>
          <p:nvPr/>
        </p:nvSpPr>
        <p:spPr>
          <a:xfrm>
            <a:off x="62205" y="1487852"/>
            <a:ext cx="615553" cy="123274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กระบวนการหลัก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2C45E389-C9EE-4DBD-837F-CC3363138F3A}"/>
              </a:ext>
            </a:extLst>
          </p:cNvPr>
          <p:cNvSpPr txBox="1"/>
          <p:nvPr/>
        </p:nvSpPr>
        <p:spPr>
          <a:xfrm>
            <a:off x="62205" y="5342756"/>
            <a:ext cx="615553" cy="140600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กลยุทธ์ความต่อเนื่อง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34B1A7E8-7E51-4369-A54B-1E1C6EDC6423}"/>
              </a:ext>
            </a:extLst>
          </p:cNvPr>
          <p:cNvSpPr txBox="1"/>
          <p:nvPr/>
        </p:nvSpPr>
        <p:spPr>
          <a:xfrm>
            <a:off x="62205" y="2887581"/>
            <a:ext cx="615553" cy="231907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e-service/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ระบบงาน</a:t>
            </a:r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FF79578-EE28-49FE-8009-395CCB1B88CE}"/>
              </a:ext>
            </a:extLst>
          </p:cNvPr>
          <p:cNvSpPr txBox="1"/>
          <p:nvPr/>
        </p:nvSpPr>
        <p:spPr>
          <a:xfrm>
            <a:off x="10600587" y="579808"/>
            <a:ext cx="1633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แผนรองรับสถานการณ์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2B90B647-ECAB-4FEC-8561-BD441B3E9E67}"/>
              </a:ext>
            </a:extLst>
          </p:cNvPr>
          <p:cNvSpPr/>
          <p:nvPr/>
        </p:nvSpPr>
        <p:spPr>
          <a:xfrm>
            <a:off x="10555208" y="965056"/>
            <a:ext cx="1697750" cy="1332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3038" indent="-173038">
              <a:tabLst>
                <a:tab pos="173038" algn="l"/>
              </a:tabLst>
            </a:pPr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อุทกภัย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อัคคีภัย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แผ่นดินไหว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ชุมนุมประท้วง/จลาจล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ก่อการร้าย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ไฟฟ้าดับเป็นวงกว้าง</a:t>
            </a:r>
            <a:endParaRPr lang="th-TH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โรคระบาดต่อเนื่อง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อื่น ๆ ......................</a:t>
            </a:r>
          </a:p>
          <a:p>
            <a:pPr marL="173038" indent="-173038">
              <a:tabLst>
                <a:tab pos="173038" algn="l"/>
              </a:tabLst>
            </a:pPr>
            <a:endParaRPr lang="th-TH" sz="11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 2" panose="05020102010507070707" pitchFamily="18" charset="2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4D0502AD-2DE7-4339-9449-4836A9516407}"/>
              </a:ext>
            </a:extLst>
          </p:cNvPr>
          <p:cNvSpPr/>
          <p:nvPr/>
        </p:nvSpPr>
        <p:spPr>
          <a:xfrm>
            <a:off x="1680043" y="795102"/>
            <a:ext cx="2437932" cy="6420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ศึกษา วิจัย สาธิต พัฒนา และส่งเสริมเทคโนโลยีการผลิต การแปรรูป การส่ง และการใช้พลังงานแสงอาทิตย์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xmlns="" id="{D06778BA-0CB9-4023-A3F2-18BB7257CF26}"/>
              </a:ext>
            </a:extLst>
          </p:cNvPr>
          <p:cNvSpPr/>
          <p:nvPr/>
        </p:nvSpPr>
        <p:spPr>
          <a:xfrm>
            <a:off x="4863200" y="798190"/>
            <a:ext cx="1948781" cy="7256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ศึกษา</a:t>
            </a:r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และประยุกต์การใช้นวัตกรรมด้านพลังงานแสงอาทิตย์ที่สอดคล้องกับศักยภาพและทรัพยากรท้องถิ่น</a:t>
            </a:r>
            <a:endParaRPr lang="en-US" sz="10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C569AAC3-80B7-4BF5-850F-B547CEF6F213}"/>
              </a:ext>
            </a:extLst>
          </p:cNvPr>
          <p:cNvSpPr/>
          <p:nvPr/>
        </p:nvSpPr>
        <p:spPr>
          <a:xfrm>
            <a:off x="1061199" y="1695593"/>
            <a:ext cx="1213632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3871358" y="1707403"/>
            <a:ext cx="1161564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xmlns="" id="{30C1251D-C159-455D-A94A-2C90DEC1C892}"/>
              </a:ext>
            </a:extLst>
          </p:cNvPr>
          <p:cNvSpPr/>
          <p:nvPr/>
        </p:nvSpPr>
        <p:spPr>
          <a:xfrm>
            <a:off x="866576" y="5458887"/>
            <a:ext cx="1445863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อาคาร/สถานที่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พื้นที่ สำรอง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9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 Plant, Energy </a:t>
            </a:r>
            <a:r>
              <a: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</a:t>
            </a:r>
            <a:endParaRPr lang="th-TH" sz="1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4625" fontAlgn="ctr" latinLnBrk="1"/>
            <a:r>
              <a:rPr lang="en-US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อาคาร</a:t>
            </a:r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อนุรักษ์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พลังงาน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ทำงานที่บ้าน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เหลื่อมเวลาทำงาน</a:t>
            </a:r>
            <a:endParaRPr lang="th-TH" sz="105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xmlns="" id="{1D47C36C-9DFE-485C-A270-3C117148C19D}"/>
              </a:ext>
            </a:extLst>
          </p:cNvPr>
          <p:cNvSpPr/>
          <p:nvPr/>
        </p:nvSpPr>
        <p:spPr>
          <a:xfrm>
            <a:off x="2471045" y="5460451"/>
            <a:ext cx="1646930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วัสดุอุปกรณ์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เตรียม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notebook 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และอุปกรณ์เครือข่ายสำรอง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ใช้คอมพิวเตอร์ส่วนตัว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จัดหาวัสดุ อุปกรณ์สำหรับการ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ควบคุมโรค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ระบาด </a:t>
            </a:r>
            <a:endParaRPr lang="th-TH" sz="11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xmlns="" id="{6754E2FD-5D05-4174-ACC3-4150AF87A5F0}"/>
              </a:ext>
            </a:extLst>
          </p:cNvPr>
          <p:cNvSpPr/>
          <p:nvPr/>
        </p:nvSpPr>
        <p:spPr>
          <a:xfrm>
            <a:off x="4231067" y="5447132"/>
            <a:ext cx="2772104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เทคโนโลยีสารสนเทศและข้อมูล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จัดเก็บข้อมูลสำรอง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เคลื่นย้า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server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กำหนดแนวทางในการอนุมัติโดยใช้ลายมือชื่ออิเล็กทรอนิกส์ สำหรับการลงนามอนุมัติ อนุญาต   สั่งการ </a:t>
            </a: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xmlns="" id="{A17BE771-1DE2-41EC-A4E7-0B2542C381CE}"/>
              </a:ext>
            </a:extLst>
          </p:cNvPr>
          <p:cNvSpPr/>
          <p:nvPr/>
        </p:nvSpPr>
        <p:spPr>
          <a:xfrm>
            <a:off x="7123238" y="5442290"/>
            <a:ext cx="1789845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บุคลากร</a:t>
            </a: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กำหนดให้ใช้บุคลากรสำรองทดแทนในฝ่ายงาน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เดียวกัน</a:t>
            </a:r>
            <a:endParaRPr lang="en-US" sz="105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WFH</a:t>
            </a: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เหลื่อม</a:t>
            </a:r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เวลาการ</a:t>
            </a:r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ทำงาน</a:t>
            </a:r>
            <a:endParaRPr lang="th-TH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xmlns="" id="{EBA83114-15D1-4E4E-8C76-79B4700DE5A4}"/>
              </a:ext>
            </a:extLst>
          </p:cNvPr>
          <p:cNvSpPr/>
          <p:nvPr/>
        </p:nvSpPr>
        <p:spPr>
          <a:xfrm>
            <a:off x="9021856" y="5447132"/>
            <a:ext cx="1498009" cy="1285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ผู้ให้บริการ/</a:t>
            </a:r>
            <a:b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ผู้มีส่วนได้ส่วนเสีย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pocket WI-FI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ประชาสัมพันธ์สืออนไลน์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6588150" y="1715947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xmlns="" id="{067FB27B-2B34-4229-AF6D-64FE69C11843}"/>
              </a:ext>
            </a:extLst>
          </p:cNvPr>
          <p:cNvSpPr/>
          <p:nvPr/>
        </p:nvSpPr>
        <p:spPr>
          <a:xfrm>
            <a:off x="866576" y="3971636"/>
            <a:ext cx="1508396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xmlns="" id="{CC2551AE-C19B-4F90-8152-376BD7B24AF8}"/>
              </a:ext>
            </a:extLst>
          </p:cNvPr>
          <p:cNvSpPr/>
          <p:nvPr/>
        </p:nvSpPr>
        <p:spPr>
          <a:xfrm>
            <a:off x="2500998" y="3971636"/>
            <a:ext cx="1907369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xmlns="" id="{63E99DAA-193A-499F-848A-111AD8E42644}"/>
              </a:ext>
            </a:extLst>
          </p:cNvPr>
          <p:cNvSpPr/>
          <p:nvPr/>
        </p:nvSpPr>
        <p:spPr>
          <a:xfrm>
            <a:off x="9078343" y="3971636"/>
            <a:ext cx="1396217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xmlns="" id="{719A7D73-834C-40A9-B952-E63A52ED04EB}"/>
              </a:ext>
            </a:extLst>
          </p:cNvPr>
          <p:cNvSpPr/>
          <p:nvPr/>
        </p:nvSpPr>
        <p:spPr>
          <a:xfrm>
            <a:off x="6971434" y="3971636"/>
            <a:ext cx="1658441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xmlns="" id="{6F89805D-8B15-430F-97A6-3CF11A17CA04}"/>
              </a:ext>
            </a:extLst>
          </p:cNvPr>
          <p:cNvSpPr/>
          <p:nvPr/>
        </p:nvSpPr>
        <p:spPr>
          <a:xfrm>
            <a:off x="4771235" y="3971636"/>
            <a:ext cx="1658441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866576" y="3179006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xmlns="" id="{A964C1C8-2A63-4E25-B193-FF5B1846CB82}"/>
              </a:ext>
            </a:extLst>
          </p:cNvPr>
          <p:cNvSpPr/>
          <p:nvPr/>
        </p:nvSpPr>
        <p:spPr>
          <a:xfrm>
            <a:off x="7521776" y="834294"/>
            <a:ext cx="2692520" cy="6405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เผยแพร่ </a:t>
            </a:r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ถ่ายทอด และรณรงค์ให้ความรู้เกี่ยวกับเทคโนโลยีด้านพลังงานแสงอาทิตย์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0612752" y="5560764"/>
            <a:ext cx="1621750" cy="1296551"/>
            <a:chOff x="10781468" y="5397482"/>
            <a:chExt cx="1621750" cy="1296551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xmlns="" id="{F4E80A2D-2261-4DFA-9EF2-5243A46FFB05}"/>
                </a:ext>
              </a:extLst>
            </p:cNvPr>
            <p:cNvSpPr/>
            <p:nvPr/>
          </p:nvSpPr>
          <p:spPr>
            <a:xfrm>
              <a:off x="10950185" y="5625104"/>
              <a:ext cx="1284317" cy="2692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ความ</a:t>
              </a:r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เร่งด่วนสูงมาก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xmlns="" id="{27B4E1EA-B23D-4730-9785-929D137ADF20}"/>
                </a:ext>
              </a:extLst>
            </p:cNvPr>
            <p:cNvSpPr/>
            <p:nvPr/>
          </p:nvSpPr>
          <p:spPr>
            <a:xfrm>
              <a:off x="10927347" y="5796428"/>
              <a:ext cx="1258075" cy="2692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ความ</a:t>
              </a:r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เร่งด่วนสูง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0D51F6BF-EEC1-4A72-8EFC-09F8400AD8C4}"/>
                </a:ext>
              </a:extLst>
            </p:cNvPr>
            <p:cNvSpPr txBox="1"/>
            <p:nvPr/>
          </p:nvSpPr>
          <p:spPr>
            <a:xfrm>
              <a:off x="10781468" y="5397482"/>
              <a:ext cx="112468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1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คำอธิบายสี</a:t>
              </a:r>
              <a:endParaRPr lang="en-US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xmlns="" id="{037F4F8E-A2BF-4086-B25D-000166729525}"/>
                </a:ext>
              </a:extLst>
            </p:cNvPr>
            <p:cNvSpPr/>
            <p:nvPr/>
          </p:nvSpPr>
          <p:spPr>
            <a:xfrm>
              <a:off x="11033753" y="6283488"/>
              <a:ext cx="1369465" cy="1947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e-service</a:t>
              </a: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xmlns="" id="{7DA8FF5F-CD20-4225-957B-903885A21055}"/>
                </a:ext>
              </a:extLst>
            </p:cNvPr>
            <p:cNvSpPr/>
            <p:nvPr/>
          </p:nvSpPr>
          <p:spPr>
            <a:xfrm>
              <a:off x="11016980" y="6469582"/>
              <a:ext cx="1369465" cy="1746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ระบบงาน/เทคโนโลยี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xmlns="" id="{72EEB6E2-E3D3-4CC2-AAAD-7FB47252A33C}"/>
                </a:ext>
              </a:extLst>
            </p:cNvPr>
            <p:cNvSpPr/>
            <p:nvPr/>
          </p:nvSpPr>
          <p:spPr>
            <a:xfrm>
              <a:off x="10889418" y="5687957"/>
              <a:ext cx="144583" cy="12795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xmlns="" id="{83CABE14-CF93-4A3A-BE69-1863D63B542D}"/>
                </a:ext>
              </a:extLst>
            </p:cNvPr>
            <p:cNvSpPr/>
            <p:nvPr/>
          </p:nvSpPr>
          <p:spPr>
            <a:xfrm>
              <a:off x="10889417" y="5882692"/>
              <a:ext cx="144583" cy="127951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xmlns="" id="{4F2B5329-882D-4D60-AA31-1C88F53EA516}"/>
                </a:ext>
              </a:extLst>
            </p:cNvPr>
            <p:cNvSpPr/>
            <p:nvPr/>
          </p:nvSpPr>
          <p:spPr>
            <a:xfrm>
              <a:off x="10889417" y="6327506"/>
              <a:ext cx="144583" cy="127951"/>
            </a:xfrm>
            <a:prstGeom prst="ellipse">
              <a:avLst/>
            </a:pr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xmlns="" id="{66F0A3EE-9EC8-450E-B58A-CB9237AB72BB}"/>
                </a:ext>
              </a:extLst>
            </p:cNvPr>
            <p:cNvSpPr/>
            <p:nvPr/>
          </p:nvSpPr>
          <p:spPr>
            <a:xfrm>
              <a:off x="10897883" y="6566082"/>
              <a:ext cx="144583" cy="127951"/>
            </a:xfrm>
            <a:prstGeom prst="ellipse">
              <a:avLst/>
            </a:prstGeom>
            <a:solidFill>
              <a:srgbClr val="CC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xmlns="" id="{27B4E1EA-B23D-4730-9785-929D137ADF20}"/>
                </a:ext>
              </a:extLst>
            </p:cNvPr>
            <p:cNvSpPr/>
            <p:nvPr/>
          </p:nvSpPr>
          <p:spPr>
            <a:xfrm>
              <a:off x="11016980" y="6056299"/>
              <a:ext cx="1302270" cy="2692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ความ</a:t>
              </a:r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เร่งด่วนปานกลาง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xmlns="" id="{83CABE14-CF93-4A3A-BE69-1863D63B542D}"/>
                </a:ext>
              </a:extLst>
            </p:cNvPr>
            <p:cNvSpPr/>
            <p:nvPr/>
          </p:nvSpPr>
          <p:spPr>
            <a:xfrm>
              <a:off x="10885148" y="6111626"/>
              <a:ext cx="144583" cy="12795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E304D193-DE49-4BFE-B46E-FC26C8299024}"/>
              </a:ext>
            </a:extLst>
          </p:cNvPr>
          <p:cNvSpPr/>
          <p:nvPr/>
        </p:nvSpPr>
        <p:spPr>
          <a:xfrm>
            <a:off x="5229226" y="1693515"/>
            <a:ext cx="1116438" cy="104835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xmlns="" id="{E48F2B1B-F605-4EEA-86B3-122A86038221}"/>
              </a:ext>
            </a:extLst>
          </p:cNvPr>
          <p:cNvSpPr/>
          <p:nvPr/>
        </p:nvSpPr>
        <p:spPr>
          <a:xfrm>
            <a:off x="2439500" y="1704424"/>
            <a:ext cx="1235554" cy="104835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9182815" y="1695593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7908574" y="1715947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2712653" y="3216931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4755263" y="3210708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90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>
            <a:extLst>
              <a:ext uri="{FF2B5EF4-FFF2-40B4-BE49-F238E27FC236}">
                <a16:creationId xmlns:a16="http://schemas.microsoft.com/office/drawing/2014/main" xmlns="" id="{DDC18E03-0340-44F7-AE13-CAA1C8357DFF}"/>
              </a:ext>
            </a:extLst>
          </p:cNvPr>
          <p:cNvSpPr/>
          <p:nvPr/>
        </p:nvSpPr>
        <p:spPr>
          <a:xfrm>
            <a:off x="1325" y="-9441"/>
            <a:ext cx="80245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5BAF4593-3EA8-4623-8307-7C086851F69C}"/>
              </a:ext>
            </a:extLst>
          </p:cNvPr>
          <p:cNvSpPr/>
          <p:nvPr/>
        </p:nvSpPr>
        <p:spPr>
          <a:xfrm>
            <a:off x="10600587" y="579807"/>
            <a:ext cx="1554216" cy="18846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5F16340-261E-404B-8CA8-F51B61DDFBB1}"/>
              </a:ext>
            </a:extLst>
          </p:cNvPr>
          <p:cNvSpPr txBox="1"/>
          <p:nvPr/>
        </p:nvSpPr>
        <p:spPr>
          <a:xfrm>
            <a:off x="0" y="71138"/>
            <a:ext cx="12154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Strategy Map 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แผนดำเนินธุรกิจอย่างต่อเนื่องสำหรับการบริหารความพร้อมต่อสภาวะวิกฤต (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BCP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r>
              <a:rPr lang="th-TH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กยผ</a:t>
            </a:r>
            <a:r>
              <a:rPr lang="th-TH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1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86F7272-2A07-49CE-A337-67ECCB5413E5}"/>
              </a:ext>
            </a:extLst>
          </p:cNvPr>
          <p:cNvSpPr txBox="1"/>
          <p:nvPr/>
        </p:nvSpPr>
        <p:spPr>
          <a:xfrm>
            <a:off x="62205" y="408759"/>
            <a:ext cx="615553" cy="112639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พันธ</a:t>
            </a:r>
            <a:r>
              <a:rPr lang="th-TH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กิจ/หน้าที่</a:t>
            </a:r>
            <a:endPara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BFE6E2B-7D8E-4A5B-A29C-71DBB5A30302}"/>
              </a:ext>
            </a:extLst>
          </p:cNvPr>
          <p:cNvSpPr txBox="1"/>
          <p:nvPr/>
        </p:nvSpPr>
        <p:spPr>
          <a:xfrm>
            <a:off x="62205" y="1487852"/>
            <a:ext cx="615553" cy="123274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กระบวนการหลัก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2C45E389-C9EE-4DBD-837F-CC3363138F3A}"/>
              </a:ext>
            </a:extLst>
          </p:cNvPr>
          <p:cNvSpPr txBox="1"/>
          <p:nvPr/>
        </p:nvSpPr>
        <p:spPr>
          <a:xfrm>
            <a:off x="62205" y="5342756"/>
            <a:ext cx="615553" cy="140600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กลยุทธ์ความต่อเนื่อง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34B1A7E8-7E51-4369-A54B-1E1C6EDC6423}"/>
              </a:ext>
            </a:extLst>
          </p:cNvPr>
          <p:cNvSpPr txBox="1"/>
          <p:nvPr/>
        </p:nvSpPr>
        <p:spPr>
          <a:xfrm>
            <a:off x="62205" y="2887581"/>
            <a:ext cx="615553" cy="231907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e-service/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ระบบงาน</a:t>
            </a:r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FF79578-EE28-49FE-8009-395CCB1B88CE}"/>
              </a:ext>
            </a:extLst>
          </p:cNvPr>
          <p:cNvSpPr txBox="1"/>
          <p:nvPr/>
        </p:nvSpPr>
        <p:spPr>
          <a:xfrm>
            <a:off x="10600587" y="579808"/>
            <a:ext cx="1633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แผนรองรับสถานการณ์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2B90B647-ECAB-4FEC-8561-BD441B3E9E67}"/>
              </a:ext>
            </a:extLst>
          </p:cNvPr>
          <p:cNvSpPr/>
          <p:nvPr/>
        </p:nvSpPr>
        <p:spPr>
          <a:xfrm>
            <a:off x="10555208" y="965056"/>
            <a:ext cx="1697750" cy="1332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3038" indent="-173038">
              <a:tabLst>
                <a:tab pos="173038" algn="l"/>
              </a:tabLst>
            </a:pPr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อุทกภัย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อัคคีภัย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แผ่นดินไหว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ชุมนุมประท้วง/จลาจล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ก่อการร้าย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ไฟฟ้าดับเป็นวงกว้าง</a:t>
            </a:r>
            <a:endParaRPr lang="th-TH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โรคระบาดต่อเนื่อง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อื่น ๆ ......................</a:t>
            </a:r>
          </a:p>
          <a:p>
            <a:pPr marL="173038" indent="-173038">
              <a:tabLst>
                <a:tab pos="173038" algn="l"/>
              </a:tabLst>
            </a:pPr>
            <a:endParaRPr lang="th-TH" sz="11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 2" panose="05020102010507070707" pitchFamily="18" charset="2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4D0502AD-2DE7-4339-9449-4836A9516407}"/>
              </a:ext>
            </a:extLst>
          </p:cNvPr>
          <p:cNvSpPr/>
          <p:nvPr/>
        </p:nvSpPr>
        <p:spPr>
          <a:xfrm>
            <a:off x="1680043" y="795102"/>
            <a:ext cx="2437932" cy="6420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ศึกษาและวิเคราะห์เพื่อจัดทำแผนงาน แนวทาง และกลยุทธ์การพัฒนาพลังงานทดแทนและอนุรักษ์พลังงาน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xmlns="" id="{D06778BA-0CB9-4023-A3F2-18BB7257CF26}"/>
              </a:ext>
            </a:extLst>
          </p:cNvPr>
          <p:cNvSpPr/>
          <p:nvPr/>
        </p:nvSpPr>
        <p:spPr>
          <a:xfrm>
            <a:off x="4314280" y="798190"/>
            <a:ext cx="2497702" cy="7256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จัดทำงบประมาณ ติดตาม และประเมินผลแผนปฏิบัติการและการดำเนินงานของกรมพัฒนาพลังงานทดแทนและอนุรักษ์พลังงาน</a:t>
            </a:r>
            <a:endParaRPr lang="en-US" sz="10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C569AAC3-80B7-4BF5-850F-B547CEF6F213}"/>
              </a:ext>
            </a:extLst>
          </p:cNvPr>
          <p:cNvSpPr/>
          <p:nvPr/>
        </p:nvSpPr>
        <p:spPr>
          <a:xfrm>
            <a:off x="1061199" y="1695593"/>
            <a:ext cx="1213632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3871358" y="1707403"/>
            <a:ext cx="1161564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xmlns="" id="{30C1251D-C159-455D-A94A-2C90DEC1C892}"/>
              </a:ext>
            </a:extLst>
          </p:cNvPr>
          <p:cNvSpPr/>
          <p:nvPr/>
        </p:nvSpPr>
        <p:spPr>
          <a:xfrm>
            <a:off x="866576" y="5458887"/>
            <a:ext cx="1445863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อาคาร/สถานที่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พื้นที่ สำรอง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9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 Plant, Energy </a:t>
            </a:r>
            <a:r>
              <a: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</a:t>
            </a:r>
            <a:endParaRPr lang="th-TH" sz="1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4625" fontAlgn="ctr" latinLnBrk="1"/>
            <a:r>
              <a:rPr lang="en-US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อาคาร</a:t>
            </a:r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อนุรักษ์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พลังงาน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ทำงานที่บ้าน</a:t>
            </a:r>
          </a:p>
          <a:p>
            <a:pPr marL="171450" indent="-171450" fontAlgn="ctr" latinLnBrk="1">
              <a:buFont typeface="Arial" panose="020B0604020202020204" pitchFamily="34" charset="0"/>
              <a:buChar char="•"/>
            </a:pP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เหลื่อมเวลาทำงาน</a:t>
            </a:r>
            <a:endParaRPr lang="th-TH" sz="105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xmlns="" id="{1D47C36C-9DFE-485C-A270-3C117148C19D}"/>
              </a:ext>
            </a:extLst>
          </p:cNvPr>
          <p:cNvSpPr/>
          <p:nvPr/>
        </p:nvSpPr>
        <p:spPr>
          <a:xfrm>
            <a:off x="2471045" y="5460451"/>
            <a:ext cx="1646930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วัสดุอุปกรณ์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เตรียม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notebook 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และอุปกรณ์เครือข่ายสำรอง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ใช้คอมพิวเตอร์ส่วนตัว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จัดหาวัสดุ อุปกรณ์สำหรับการ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ควบคุมโรค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ระบาด </a:t>
            </a:r>
            <a:endParaRPr lang="th-TH" sz="11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xmlns="" id="{6754E2FD-5D05-4174-ACC3-4150AF87A5F0}"/>
              </a:ext>
            </a:extLst>
          </p:cNvPr>
          <p:cNvSpPr/>
          <p:nvPr/>
        </p:nvSpPr>
        <p:spPr>
          <a:xfrm>
            <a:off x="4231067" y="5447132"/>
            <a:ext cx="2772104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เทคโนโลยีสารสนเทศและข้อมูล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จัดเก็บข้อมูลสำรอง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เคลื่นย้า</a:t>
            </a: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server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กำหนดแนวทางในการอนุมัติโดยใช้ลายมือชื่ออิเล็กทรอนิกส์ สำหรับการลงนามอนุมัติ อนุญาต   สั่งการ </a:t>
            </a: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xmlns="" id="{A17BE771-1DE2-41EC-A4E7-0B2542C381CE}"/>
              </a:ext>
            </a:extLst>
          </p:cNvPr>
          <p:cNvSpPr/>
          <p:nvPr/>
        </p:nvSpPr>
        <p:spPr>
          <a:xfrm>
            <a:off x="7123238" y="5442290"/>
            <a:ext cx="1789845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บุคลากร</a:t>
            </a: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กำหนดให้ใช้บุคลากรสำรองทดแทนในฝ่ายงาน</a:t>
            </a:r>
            <a:r>
              <a:rPr lang="th-TH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เดียวกัน</a:t>
            </a:r>
            <a:endParaRPr lang="en-US" sz="105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WFH</a:t>
            </a: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เหลื่อม</a:t>
            </a:r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เวลาการ</a:t>
            </a:r>
            <a:r>
              <a:rPr lang="th-TH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ทำงาน</a:t>
            </a:r>
            <a:endParaRPr lang="th-TH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xmlns="" id="{EBA83114-15D1-4E4E-8C76-79B4700DE5A4}"/>
              </a:ext>
            </a:extLst>
          </p:cNvPr>
          <p:cNvSpPr/>
          <p:nvPr/>
        </p:nvSpPr>
        <p:spPr>
          <a:xfrm>
            <a:off x="9021856" y="5447132"/>
            <a:ext cx="1498009" cy="1285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ผู้ให้บริการ/</a:t>
            </a:r>
            <a:b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ผู้มีส่วนได้ส่วนเสีย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 </a:t>
            </a:r>
            <a:r>
              <a:rPr lang="en-US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pocket WI-FI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th-TH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ประชาสัมพันธ์สืออนไลน์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6588150" y="1715947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xmlns="" id="{067FB27B-2B34-4229-AF6D-64FE69C11843}"/>
              </a:ext>
            </a:extLst>
          </p:cNvPr>
          <p:cNvSpPr/>
          <p:nvPr/>
        </p:nvSpPr>
        <p:spPr>
          <a:xfrm>
            <a:off x="866576" y="3971636"/>
            <a:ext cx="1508396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xmlns="" id="{CC2551AE-C19B-4F90-8152-376BD7B24AF8}"/>
              </a:ext>
            </a:extLst>
          </p:cNvPr>
          <p:cNvSpPr/>
          <p:nvPr/>
        </p:nvSpPr>
        <p:spPr>
          <a:xfrm>
            <a:off x="2500998" y="3971636"/>
            <a:ext cx="1907369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xmlns="" id="{63E99DAA-193A-499F-848A-111AD8E42644}"/>
              </a:ext>
            </a:extLst>
          </p:cNvPr>
          <p:cNvSpPr/>
          <p:nvPr/>
        </p:nvSpPr>
        <p:spPr>
          <a:xfrm>
            <a:off x="9078343" y="3971636"/>
            <a:ext cx="1396217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xmlns="" id="{719A7D73-834C-40A9-B952-E63A52ED04EB}"/>
              </a:ext>
            </a:extLst>
          </p:cNvPr>
          <p:cNvSpPr/>
          <p:nvPr/>
        </p:nvSpPr>
        <p:spPr>
          <a:xfrm>
            <a:off x="6971434" y="3971636"/>
            <a:ext cx="1658441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xmlns="" id="{6F89805D-8B15-430F-97A6-3CF11A17CA04}"/>
              </a:ext>
            </a:extLst>
          </p:cNvPr>
          <p:cNvSpPr/>
          <p:nvPr/>
        </p:nvSpPr>
        <p:spPr>
          <a:xfrm>
            <a:off x="4771235" y="3971636"/>
            <a:ext cx="1658441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866576" y="3179006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xmlns="" id="{A964C1C8-2A63-4E25-B193-FF5B1846CB82}"/>
              </a:ext>
            </a:extLst>
          </p:cNvPr>
          <p:cNvSpPr/>
          <p:nvPr/>
        </p:nvSpPr>
        <p:spPr>
          <a:xfrm>
            <a:off x="7008444" y="834294"/>
            <a:ext cx="3242862" cy="6405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ประสานความร่วมมือระหว่างประเทศด้านการพัฒนาพลังงานทดแทนและอนุรักษ์พลังงาน รวมทั้งดำเนินงานเลขานุการคณะกรรมการที่เกี่ยวกับกิจกรรมระหว่างประเทศและภูมิภาค ด้านการพัฒนาพลังงานทดแทนและอนุรักษ์พลังงาน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0612752" y="5560764"/>
            <a:ext cx="1621750" cy="1296551"/>
            <a:chOff x="10781468" y="5397482"/>
            <a:chExt cx="1621750" cy="1296551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xmlns="" id="{F4E80A2D-2261-4DFA-9EF2-5243A46FFB05}"/>
                </a:ext>
              </a:extLst>
            </p:cNvPr>
            <p:cNvSpPr/>
            <p:nvPr/>
          </p:nvSpPr>
          <p:spPr>
            <a:xfrm>
              <a:off x="10950185" y="5625104"/>
              <a:ext cx="1284317" cy="2692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ความ</a:t>
              </a:r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เร่งด่วนสูงมาก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xmlns="" id="{27B4E1EA-B23D-4730-9785-929D137ADF20}"/>
                </a:ext>
              </a:extLst>
            </p:cNvPr>
            <p:cNvSpPr/>
            <p:nvPr/>
          </p:nvSpPr>
          <p:spPr>
            <a:xfrm>
              <a:off x="10927347" y="5796428"/>
              <a:ext cx="1258075" cy="2692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ความ</a:t>
              </a:r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เร่งด่วนสูง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0D51F6BF-EEC1-4A72-8EFC-09F8400AD8C4}"/>
                </a:ext>
              </a:extLst>
            </p:cNvPr>
            <p:cNvSpPr txBox="1"/>
            <p:nvPr/>
          </p:nvSpPr>
          <p:spPr>
            <a:xfrm>
              <a:off x="10781468" y="5397482"/>
              <a:ext cx="112468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1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คำอธิบายสี</a:t>
              </a:r>
              <a:endParaRPr lang="en-US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xmlns="" id="{037F4F8E-A2BF-4086-B25D-000166729525}"/>
                </a:ext>
              </a:extLst>
            </p:cNvPr>
            <p:cNvSpPr/>
            <p:nvPr/>
          </p:nvSpPr>
          <p:spPr>
            <a:xfrm>
              <a:off x="11033753" y="6283488"/>
              <a:ext cx="1369465" cy="1947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e-service</a:t>
              </a: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xmlns="" id="{7DA8FF5F-CD20-4225-957B-903885A21055}"/>
                </a:ext>
              </a:extLst>
            </p:cNvPr>
            <p:cNvSpPr/>
            <p:nvPr/>
          </p:nvSpPr>
          <p:spPr>
            <a:xfrm>
              <a:off x="11016980" y="6469582"/>
              <a:ext cx="1369465" cy="1746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ระบบงาน/เทคโนโลยี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xmlns="" id="{72EEB6E2-E3D3-4CC2-AAAD-7FB47252A33C}"/>
                </a:ext>
              </a:extLst>
            </p:cNvPr>
            <p:cNvSpPr/>
            <p:nvPr/>
          </p:nvSpPr>
          <p:spPr>
            <a:xfrm>
              <a:off x="10889418" y="5687957"/>
              <a:ext cx="144583" cy="12795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xmlns="" id="{83CABE14-CF93-4A3A-BE69-1863D63B542D}"/>
                </a:ext>
              </a:extLst>
            </p:cNvPr>
            <p:cNvSpPr/>
            <p:nvPr/>
          </p:nvSpPr>
          <p:spPr>
            <a:xfrm>
              <a:off x="10889417" y="5882692"/>
              <a:ext cx="144583" cy="127951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xmlns="" id="{4F2B5329-882D-4D60-AA31-1C88F53EA516}"/>
                </a:ext>
              </a:extLst>
            </p:cNvPr>
            <p:cNvSpPr/>
            <p:nvPr/>
          </p:nvSpPr>
          <p:spPr>
            <a:xfrm>
              <a:off x="10889417" y="6327506"/>
              <a:ext cx="144583" cy="127951"/>
            </a:xfrm>
            <a:prstGeom prst="ellipse">
              <a:avLst/>
            </a:pr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xmlns="" id="{66F0A3EE-9EC8-450E-B58A-CB9237AB72BB}"/>
                </a:ext>
              </a:extLst>
            </p:cNvPr>
            <p:cNvSpPr/>
            <p:nvPr/>
          </p:nvSpPr>
          <p:spPr>
            <a:xfrm>
              <a:off x="10897883" y="6566082"/>
              <a:ext cx="144583" cy="127951"/>
            </a:xfrm>
            <a:prstGeom prst="ellipse">
              <a:avLst/>
            </a:prstGeom>
            <a:solidFill>
              <a:srgbClr val="CC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xmlns="" id="{27B4E1EA-B23D-4730-9785-929D137ADF20}"/>
                </a:ext>
              </a:extLst>
            </p:cNvPr>
            <p:cNvSpPr/>
            <p:nvPr/>
          </p:nvSpPr>
          <p:spPr>
            <a:xfrm>
              <a:off x="11016980" y="6056299"/>
              <a:ext cx="1302270" cy="2692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ความ</a:t>
              </a:r>
              <a:r>
                <a:rPr lang="th-TH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เร่งด่วนปานกลาง</a:t>
              </a:r>
              <a:endPara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xmlns="" id="{83CABE14-CF93-4A3A-BE69-1863D63B542D}"/>
                </a:ext>
              </a:extLst>
            </p:cNvPr>
            <p:cNvSpPr/>
            <p:nvPr/>
          </p:nvSpPr>
          <p:spPr>
            <a:xfrm>
              <a:off x="10885148" y="6111626"/>
              <a:ext cx="144583" cy="12795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E304D193-DE49-4BFE-B46E-FC26C8299024}"/>
              </a:ext>
            </a:extLst>
          </p:cNvPr>
          <p:cNvSpPr/>
          <p:nvPr/>
        </p:nvSpPr>
        <p:spPr>
          <a:xfrm>
            <a:off x="5229226" y="1693515"/>
            <a:ext cx="1116438" cy="104835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xmlns="" id="{E48F2B1B-F605-4EEA-86B3-122A86038221}"/>
              </a:ext>
            </a:extLst>
          </p:cNvPr>
          <p:cNvSpPr/>
          <p:nvPr/>
        </p:nvSpPr>
        <p:spPr>
          <a:xfrm>
            <a:off x="2439500" y="1704424"/>
            <a:ext cx="1235554" cy="104835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9182815" y="1695593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CBB2FF7B-DF5B-4B94-8E47-CAE7AD957B55}"/>
              </a:ext>
            </a:extLst>
          </p:cNvPr>
          <p:cNvSpPr/>
          <p:nvPr/>
        </p:nvSpPr>
        <p:spPr>
          <a:xfrm>
            <a:off x="7908574" y="1715947"/>
            <a:ext cx="1176089" cy="104627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2712653" y="3216931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037F4F8E-A2BF-4086-B25D-000166729525}"/>
              </a:ext>
            </a:extLst>
          </p:cNvPr>
          <p:cNvSpPr/>
          <p:nvPr/>
        </p:nvSpPr>
        <p:spPr>
          <a:xfrm>
            <a:off x="4755263" y="3210708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4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1775</TotalTime>
  <Words>3465</Words>
  <Application>Microsoft Office PowerPoint</Application>
  <PresentationFormat>Widescreen</PresentationFormat>
  <Paragraphs>778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Tahoma</vt:lpstr>
      <vt:lpstr>Wingdings 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Nithinooch Charungkiat</dc:creator>
  <cp:lastModifiedBy>HP Inc.</cp:lastModifiedBy>
  <cp:revision>200</cp:revision>
  <dcterms:created xsi:type="dcterms:W3CDTF">2020-05-27T07:29:47Z</dcterms:created>
  <dcterms:modified xsi:type="dcterms:W3CDTF">2020-06-08T09:25:07Z</dcterms:modified>
</cp:coreProperties>
</file>