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9" r:id="rId2"/>
    <p:sldMasterId id="2147483975" r:id="rId3"/>
    <p:sldMasterId id="2147484051" r:id="rId4"/>
  </p:sldMasterIdLst>
  <p:notesMasterIdLst>
    <p:notesMasterId r:id="rId9"/>
  </p:notesMasterIdLst>
  <p:sldIdLst>
    <p:sldId id="381" r:id="rId5"/>
    <p:sldId id="383" r:id="rId6"/>
    <p:sldId id="384" r:id="rId7"/>
    <p:sldId id="386" r:id="rId8"/>
  </p:sldIdLst>
  <p:sldSz cx="9144000" cy="6858000" type="screen4x3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  <a:srgbClr val="A6A6A6"/>
    <a:srgbClr val="0000CC"/>
    <a:srgbClr val="BEBABA"/>
    <a:srgbClr val="FFE7E7"/>
    <a:srgbClr val="990033"/>
    <a:srgbClr val="FFD9D9"/>
    <a:srgbClr val="FFCCCC"/>
    <a:srgbClr val="F3741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aya Khaowawang" userId="ded3d7d8-93d5-4630-b3db-24cbe6c1b297" providerId="ADAL" clId="{000DEE59-FFAE-4E15-A37D-C7A2F72FC54A}"/>
    <pc:docChg chg="modSld">
      <pc:chgData name="Soraya Khaowawang" userId="ded3d7d8-93d5-4630-b3db-24cbe6c1b297" providerId="ADAL" clId="{000DEE59-FFAE-4E15-A37D-C7A2F72FC54A}" dt="2019-07-15T08:18:02.890" v="1" actId="14734"/>
      <pc:docMkLst>
        <pc:docMk/>
      </pc:docMkLst>
      <pc:sldChg chg="modSp">
        <pc:chgData name="Soraya Khaowawang" userId="ded3d7d8-93d5-4630-b3db-24cbe6c1b297" providerId="ADAL" clId="{000DEE59-FFAE-4E15-A37D-C7A2F72FC54A}" dt="2019-07-15T08:18:02.890" v="1" actId="14734"/>
        <pc:sldMkLst>
          <pc:docMk/>
          <pc:sldMk cId="1650691890" sldId="381"/>
        </pc:sldMkLst>
        <pc:graphicFrameChg chg="modGraphic">
          <ac:chgData name="Soraya Khaowawang" userId="ded3d7d8-93d5-4630-b3db-24cbe6c1b297" providerId="ADAL" clId="{000DEE59-FFAE-4E15-A37D-C7A2F72FC54A}" dt="2019-07-15T08:18:02.890" v="1" actId="14734"/>
          <ac:graphicFrameMkLst>
            <pc:docMk/>
            <pc:sldMk cId="1650691890" sldId="381"/>
            <ac:graphicFrameMk id="49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23173162810193"/>
          <c:y val="5.2801764552643127E-2"/>
          <c:w val="0.8121898173571247"/>
          <c:h val="0.731505799567984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ผลการดำเนินงาน</c:v>
                </c:pt>
              </c:strCache>
            </c:strRef>
          </c:tx>
          <c:spPr>
            <a:ln w="22225" cap="rnd" cmpd="sng" algn="ctr">
              <a:solidFill>
                <a:prstClr val="black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2557</c:v>
                </c:pt>
                <c:pt idx="1">
                  <c:v>2558</c:v>
                </c:pt>
                <c:pt idx="2">
                  <c:v>2559</c:v>
                </c:pt>
                <c:pt idx="3">
                  <c:v>2560</c:v>
                </c:pt>
                <c:pt idx="4">
                  <c:v>2561</c:v>
                </c:pt>
                <c:pt idx="5">
                  <c:v>2562</c:v>
                </c:pt>
                <c:pt idx="6">
                  <c:v>2563</c:v>
                </c:pt>
                <c:pt idx="7">
                  <c:v>2564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8.9700000000000006</c:v>
                </c:pt>
                <c:pt idx="1">
                  <c:v>9.14</c:v>
                </c:pt>
                <c:pt idx="2">
                  <c:v>8.82</c:v>
                </c:pt>
                <c:pt idx="3">
                  <c:v>8.68</c:v>
                </c:pt>
                <c:pt idx="4">
                  <c:v>8.3800000000000008</c:v>
                </c:pt>
                <c:pt idx="5">
                  <c:v>8.16</c:v>
                </c:pt>
                <c:pt idx="6">
                  <c:v>7.78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685-44EF-A1E3-9F35E94AA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accent1">
                  <a:lumMod val="60000"/>
                  <a:lumOff val="40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12845440"/>
        <c:axId val="12846976"/>
      </c:lineChart>
      <c:catAx>
        <c:axId val="128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6976"/>
        <c:crosses val="max"/>
        <c:auto val="1"/>
        <c:lblAlgn val="ctr"/>
        <c:lblOffset val="100"/>
        <c:noMultiLvlLbl val="0"/>
      </c:catAx>
      <c:valAx>
        <c:axId val="128469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5440"/>
        <c:crossesAt val="1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ผลการดำเนินงาน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prstClr val="black"/>
              </a:solidFill>
              <a:ln w="9525">
                <a:solidFill>
                  <a:prstClr val="black"/>
                </a:solidFill>
              </a:ln>
              <a:effectLst/>
            </c:spPr>
          </c:marker>
          <c:dPt>
            <c:idx val="5"/>
            <c:bubble3D val="0"/>
            <c:spPr>
              <a:ln w="28575" cap="rnd">
                <a:solidFill>
                  <a:prstClr val="black"/>
                </a:solidFill>
                <a:prstDash val="solid"/>
                <a:round/>
              </a:ln>
              <a:effectLst/>
            </c:spPr>
          </c:dPt>
          <c:dPt>
            <c:idx val="6"/>
            <c:marker>
              <c:spPr>
                <a:solidFill>
                  <a:prstClr val="black"/>
                </a:solidFill>
                <a:ln w="9525">
                  <a:solidFill>
                    <a:prstClr val="black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prstClr val="black"/>
                </a:solidFill>
                <a:prstDash val="sysDash"/>
                <a:round/>
              </a:ln>
              <a:effectLst/>
            </c:spPr>
          </c:dPt>
          <c:dPt>
            <c:idx val="7"/>
            <c:bubble3D val="0"/>
            <c:spPr>
              <a:ln w="28575" cap="rnd">
                <a:solidFill>
                  <a:prstClr val="black"/>
                </a:solidFill>
                <a:prstDash val="sysDash"/>
                <a:round/>
              </a:ln>
              <a:effectLst/>
            </c:spPr>
          </c:dPt>
          <c:cat>
            <c:numRef>
              <c:f>Sheet1!$A$2:$A$9</c:f>
              <c:numCache>
                <c:formatCode>General</c:formatCode>
                <c:ptCount val="8"/>
                <c:pt idx="0">
                  <c:v>2557</c:v>
                </c:pt>
                <c:pt idx="1">
                  <c:v>2558</c:v>
                </c:pt>
                <c:pt idx="2">
                  <c:v>2559</c:v>
                </c:pt>
                <c:pt idx="3">
                  <c:v>2560</c:v>
                </c:pt>
                <c:pt idx="4">
                  <c:v>2561</c:v>
                </c:pt>
                <c:pt idx="5">
                  <c:v>2562</c:v>
                </c:pt>
                <c:pt idx="6">
                  <c:v>2563</c:v>
                </c:pt>
                <c:pt idx="7">
                  <c:v>2564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11.76</c:v>
                </c:pt>
                <c:pt idx="1">
                  <c:v>12.73</c:v>
                </c:pt>
                <c:pt idx="2">
                  <c:v>13.89</c:v>
                </c:pt>
                <c:pt idx="3">
                  <c:v>14.15</c:v>
                </c:pt>
                <c:pt idx="4">
                  <c:v>15.11</c:v>
                </c:pt>
                <c:pt idx="5">
                  <c:v>16.100000000000001</c:v>
                </c:pt>
                <c:pt idx="6">
                  <c:v>16.5</c:v>
                </c:pt>
                <c:pt idx="7">
                  <c:v>17.34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702-44E4-BD67-0D9BBDD00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10944"/>
        <c:axId val="126116224"/>
      </c:lineChart>
      <c:catAx>
        <c:axId val="1061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116224"/>
        <c:crosses val="autoZero"/>
        <c:auto val="1"/>
        <c:lblAlgn val="ctr"/>
        <c:lblOffset val="100"/>
        <c:noMultiLvlLbl val="0"/>
      </c:catAx>
      <c:valAx>
        <c:axId val="126116224"/>
        <c:scaling>
          <c:orientation val="minMax"/>
          <c:max val="20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1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 w="12700" cap="flat" cmpd="sng" algn="ctr">
      <a:solidFill>
        <a:schemeClr val="accent3">
          <a:shade val="50000"/>
        </a:schemeClr>
      </a:solidFill>
      <a:prstDash val="solid"/>
      <a:miter lim="800000"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23532275213623"/>
          <c:y val="6.7407674156209421E-2"/>
          <c:w val="0.81821573600809661"/>
          <c:h val="0.74883518805949678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ผลการดำเนินงาน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58</c:v>
                </c:pt>
                <c:pt idx="1">
                  <c:v>59</c:v>
                </c:pt>
                <c:pt idx="2">
                  <c:v>60</c:v>
                </c:pt>
                <c:pt idx="3">
                  <c:v>61</c:v>
                </c:pt>
                <c:pt idx="4">
                  <c:v>62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360.49</c:v>
                </c:pt>
                <c:pt idx="1">
                  <c:v>303.77</c:v>
                </c:pt>
                <c:pt idx="2">
                  <c:v>253.5</c:v>
                </c:pt>
                <c:pt idx="3">
                  <c:v>277.39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67123456"/>
        <c:axId val="367248128"/>
      </c:lineChart>
      <c:catAx>
        <c:axId val="3671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367248128"/>
        <c:crosses val="autoZero"/>
        <c:auto val="1"/>
        <c:lblAlgn val="ctr"/>
        <c:lblOffset val="100"/>
        <c:noMultiLvlLbl val="0"/>
      </c:catAx>
      <c:valAx>
        <c:axId val="367248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/>
        </c:spPr>
        <c:crossAx val="36712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solidFill>
        <a:schemeClr val="bg2"/>
      </a:solidFill>
    </a:ln>
    <a:effectLst>
      <a:outerShdw blurRad="63500" sx="102000" sy="102000" algn="ctr" rotWithShape="0">
        <a:prstClr val="black">
          <a:alpha val="40000"/>
        </a:prstClr>
      </a:outerShdw>
    </a:effectLst>
  </c:spPr>
  <c:txPr>
    <a:bodyPr/>
    <a:lstStyle/>
    <a:p>
      <a:pPr>
        <a:defRPr sz="10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23532275213623"/>
          <c:y val="6.7407674156209421E-2"/>
          <c:w val="0.81821573600809661"/>
          <c:h val="0.74883518805949678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ผลการดำเนินงาน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58</c:v>
                </c:pt>
                <c:pt idx="1">
                  <c:v>59</c:v>
                </c:pt>
                <c:pt idx="2">
                  <c:v>60</c:v>
                </c:pt>
                <c:pt idx="3">
                  <c:v>61</c:v>
                </c:pt>
                <c:pt idx="4">
                  <c:v>62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773504"/>
        <c:axId val="127521152"/>
      </c:lineChart>
      <c:catAx>
        <c:axId val="12677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27521152"/>
        <c:crosses val="autoZero"/>
        <c:auto val="1"/>
        <c:lblAlgn val="ctr"/>
        <c:lblOffset val="100"/>
        <c:noMultiLvlLbl val="0"/>
      </c:catAx>
      <c:valAx>
        <c:axId val="127521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/>
        </c:spPr>
        <c:crossAx val="126773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solidFill>
        <a:schemeClr val="bg2"/>
      </a:solidFill>
    </a:ln>
    <a:effectLst>
      <a:outerShdw blurRad="63500" sx="102000" sy="102000" algn="ctr" rotWithShape="0">
        <a:prstClr val="black">
          <a:alpha val="40000"/>
        </a:prstClr>
      </a:outerShdw>
    </a:effectLst>
  </c:spPr>
  <c:txPr>
    <a:bodyPr/>
    <a:lstStyle/>
    <a:p>
      <a:pPr>
        <a:defRPr sz="10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3141" y="1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AC3A2-AF80-437E-BDDE-ECE29F6F0C44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8812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5" y="4781015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84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3141" y="9436124"/>
            <a:ext cx="2947723" cy="4984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BA916-484B-4688-A401-F6315B69AF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6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86476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1194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082D-5A41-4D05-85B6-9FB89A964EE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85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B570-455A-4A20-A4D5-4713FD27009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29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1AE4-C35E-496A-ADBA-6864865E470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59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60" y="5912536"/>
            <a:ext cx="961817" cy="80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07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17-D976-4EE3-9768-93CCE6EDAE5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18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47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9EAC-16F2-4CCC-93A3-6138FDBD89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18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FAAF-C56C-4617-91EF-5AE6685BEB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96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8FDD-EB6A-4091-9663-65F32D7911F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0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0102-7F18-45F4-B535-21913A9E6F2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25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3BB7-32C2-4C42-8966-B3B8FDF9230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98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254A-5AF2-41F7-BB95-693DBAE227E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75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E219-7753-4C45-A0CB-8BC5F344DDE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294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B2-6481-4745-8F89-4FE6B379000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54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28BD-1B4F-4253-8589-20C0D726F8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24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DA88-4179-4975-B710-E91B5F6F3D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278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47536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86539"/>
            <a:ext cx="9144000" cy="101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>
                <a:solidFill>
                  <a:srgbClr val="2E2E9C"/>
                </a:solidFill>
              </a:rPr>
              <a:t>เพื่อประโยชน์สุขของประชาชน ตามหลัก</a:t>
            </a:r>
            <a:r>
              <a:rPr lang="th-TH" sz="2800" b="1" dirty="0" err="1">
                <a:solidFill>
                  <a:srgbClr val="2E2E9C"/>
                </a:solidFill>
              </a:rPr>
              <a:t>ธรรมาภิ</a:t>
            </a:r>
            <a:r>
              <a:rPr lang="th-TH" sz="2800" b="1" dirty="0">
                <a:solidFill>
                  <a:srgbClr val="2E2E9C"/>
                </a:solidFill>
              </a:rPr>
              <a:t>บาล</a:t>
            </a:r>
            <a:endParaRPr lang="en-US" sz="2800" b="1" dirty="0">
              <a:solidFill>
                <a:srgbClr val="2E2E9C"/>
              </a:solidFill>
            </a:endParaRPr>
          </a:p>
          <a:p>
            <a:pPr algn="ctr" defTabSz="914400">
              <a:lnSpc>
                <a:spcPct val="150000"/>
              </a:lnSpc>
            </a:pPr>
            <a:r>
              <a:rPr lang="en-US" sz="2000" b="1" dirty="0">
                <a:solidFill>
                  <a:srgbClr val="2E2E9C"/>
                </a:solidFill>
              </a:rPr>
              <a:t>BETTER GOVERNANCE, HAPPIER CITIZENS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00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649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727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446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98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43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9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E176-163A-473E-BF02-F30AD3C74A3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08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7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70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8704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441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1DF6-B268-45B1-87CD-3FD754903F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4B10-7561-4102-9C43-0525B7E2A5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565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47536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86539"/>
            <a:ext cx="9144000" cy="101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2E2E9C"/>
                </a:solidFill>
              </a:rPr>
              <a:t>เพื่อประโยชน์สุขของประชาชน ตามหลัก</a:t>
            </a:r>
            <a:r>
              <a:rPr lang="th-TH" b="1" dirty="0" err="1">
                <a:solidFill>
                  <a:srgbClr val="2E2E9C"/>
                </a:solidFill>
              </a:rPr>
              <a:t>ธรรมาภิ</a:t>
            </a:r>
            <a:r>
              <a:rPr lang="th-TH" b="1" dirty="0">
                <a:solidFill>
                  <a:srgbClr val="2E2E9C"/>
                </a:solidFill>
              </a:rPr>
              <a:t>บาล</a:t>
            </a:r>
            <a:endParaRPr lang="en-US" b="1" dirty="0">
              <a:solidFill>
                <a:srgbClr val="2E2E9C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2E2E9C"/>
                </a:solidFill>
              </a:rPr>
              <a:t>BETTER GOVERNANCE, HAPPIER CITIZENS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9665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4927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095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626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60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976-4363-4F60-B646-34355C150D3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61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8418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626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2134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73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809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465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1DF6-B268-45B1-87CD-3FD754903F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4B10-7561-4102-9C43-0525B7E2A5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8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BCEF5-CB47-4D47-98C6-89F5FDED18C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8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491FF-1C51-419C-BA7B-26C438CF7E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84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2061-FBF5-4647-80DC-FC518107876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8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31E61-931B-45EA-A012-709DE42D818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4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570-1692-45CC-9F20-FC0FBE5884D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17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5A67-9DEA-4C1B-B15B-0DB9735E859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5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5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3220ECD-60B6-41DF-B883-0BCEE6ABB8D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914400"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5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5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914400"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1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28/08/62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82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16646" y="648302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32630" y="784865"/>
            <a:ext cx="8701794" cy="30979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1969" y="779568"/>
            <a:ext cx="86215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การใช้พลังงานขั้นสุดท้ายต่อผลิตภัณฑ์มวลรวมภายในประเทศลดลง 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Intensity)</a:t>
            </a:r>
          </a:p>
        </p:txBody>
      </p:sp>
      <p:grpSp>
        <p:nvGrpSpPr>
          <p:cNvPr id="16" name="กลุ่ม 4"/>
          <p:cNvGrpSpPr>
            <a:grpSpLocks/>
          </p:cNvGrpSpPr>
          <p:nvPr/>
        </p:nvGrpSpPr>
        <p:grpSpPr bwMode="auto">
          <a:xfrm>
            <a:off x="8316129" y="916699"/>
            <a:ext cx="1008062" cy="656974"/>
            <a:chOff x="7226187" y="1883857"/>
            <a:chExt cx="1164188" cy="759291"/>
          </a:xfrm>
        </p:grpSpPr>
        <p:pic>
          <p:nvPicPr>
            <p:cNvPr id="17" name="Picture 1" descr="C:\Users\dathpan\Downloads\056aac9a306aef891367aae43a86394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429863" y="1883857"/>
              <a:ext cx="742573" cy="759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2"/>
            <p:cNvSpPr txBox="1">
              <a:spLocks noChangeArrowheads="1"/>
            </p:cNvSpPr>
            <p:nvPr/>
          </p:nvSpPr>
          <p:spPr bwMode="auto">
            <a:xfrm rot="21120000">
              <a:off x="7226187" y="2013664"/>
              <a:ext cx="1164188" cy="497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ตัวชี้วัด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ต่อเนื่อง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2425" y="6041605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เงื่อนไข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425" y="1068979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78426"/>
              </p:ext>
            </p:extLst>
          </p:nvPr>
        </p:nvGraphicFramePr>
        <p:xfrm>
          <a:off x="99305" y="3861936"/>
          <a:ext cx="5780099" cy="780756"/>
        </p:xfrm>
        <a:graphic>
          <a:graphicData uri="http://schemas.openxmlformats.org/drawingml/2006/table">
            <a:tbl>
              <a:tblPr firstRow="1"/>
              <a:tblGrid>
                <a:gridCol w="14731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11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11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11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97728">
                  <a:extLst>
                    <a:ext uri="{9D8B030D-6E8A-4147-A177-3AD203B41FA5}">
                      <a16:colId xmlns="" xmlns:a16="http://schemas.microsoft.com/office/drawing/2014/main" val="4041828440"/>
                    </a:ext>
                  </a:extLst>
                </a:gridCol>
                <a:gridCol w="855752">
                  <a:extLst>
                    <a:ext uri="{9D8B030D-6E8A-4147-A177-3AD203B41FA5}">
                      <a16:colId xmlns="" xmlns:a16="http://schemas.microsoft.com/office/drawing/2014/main" val="4161316149"/>
                    </a:ext>
                  </a:extLst>
                </a:gridCol>
              </a:tblGrid>
              <a:tr h="252864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ข้อมูลพื้นฐานประกอบตัวชี้วัด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b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2560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8.82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8.68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8575" y="3551660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48038" y="83647"/>
            <a:ext cx="860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ตัวชี้วัดกระทรวง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พลังงาน</a:t>
            </a:r>
            <a:r>
              <a:rPr lang="en-US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สำนักงานนโยบายและแผนพลังงาน</a:t>
            </a:r>
            <a:r>
              <a:rPr lang="en-US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และ </a:t>
            </a:r>
          </a:p>
          <a:p>
            <a:pPr defTabSz="914400">
              <a:defRPr/>
            </a:pPr>
            <a:r>
              <a:rPr lang="th-TH" altLang="th-TH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                                    กรมพัฒนาพลังงานทดแทนและอนุรักษ์พลังงาน</a:t>
            </a:r>
            <a:endParaRPr kumimoji="0" lang="th-TH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8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14099"/>
              </p:ext>
            </p:extLst>
          </p:nvPr>
        </p:nvGraphicFramePr>
        <p:xfrm>
          <a:off x="99305" y="6284118"/>
          <a:ext cx="5780101" cy="518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1837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 GDP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เติบโตไม่ต่ำกว่าร้อยละ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4.5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หรือราคาน้ำมันดิบไม่ต่ำกว่า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ดอลล่าร์สหรัฐอเมริกา/บาร์เรล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สศช.ประกาศ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ณ สิ้นเดือนกุมภาพันธ์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การวัดผลจะคำนวณจาก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จริงตามที่ สศช. ประกาศ 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3" name="Group 43"/>
          <p:cNvGrpSpPr/>
          <p:nvPr/>
        </p:nvGrpSpPr>
        <p:grpSpPr>
          <a:xfrm>
            <a:off x="7286626" y="1059741"/>
            <a:ext cx="1052050" cy="583243"/>
            <a:chOff x="62212" y="1615827"/>
            <a:chExt cx="902835" cy="503076"/>
          </a:xfrm>
        </p:grpSpPr>
        <p:sp>
          <p:nvSpPr>
            <p:cNvPr id="34" name="Pentagon 43"/>
            <p:cNvSpPr/>
            <p:nvPr/>
          </p:nvSpPr>
          <p:spPr>
            <a:xfrm rot="10800000">
              <a:off x="110754" y="1615827"/>
              <a:ext cx="797073" cy="434909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TextBox 45"/>
            <p:cNvSpPr txBox="1"/>
            <p:nvPr/>
          </p:nvSpPr>
          <p:spPr>
            <a:xfrm>
              <a:off x="62212" y="1723313"/>
              <a:ext cx="902835" cy="395590"/>
            </a:xfrm>
            <a:prstGeom prst="flowChartOffpage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แผนฯ 12 /เอกสารงบประมาณ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2426" y="4638457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97018" y="5654971"/>
            <a:ext cx="3454076" cy="26159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marL="0" marR="0" lvl="0" indent="0" algn="l" defTabSz="9142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ประโยชน์ที่คาดว่าประชาชนจะได้รับ</a:t>
            </a:r>
          </a:p>
        </p:txBody>
      </p:sp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6070857" y="5960356"/>
          <a:ext cx="2903884" cy="859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8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59943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เพื่อให้ทุกภาคส่วนเพิ่มความตระหนักและสนับสนุนให้มีการใช้พลังงานอย่างคุ้มค่า โดยการทํางานที่ได้ผลลัพธ์เท่ากับปกติแต่ใช้พลังงานน้อยลง ทำให้มีความมั่นคงพลังงาน และมีผลให้ค่าใช้จ่ายครัวเรือนลดลง อีกทั้งมีผลทำให้ต้นทุนการผลิตและการบริการลดลง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796826"/>
              </p:ext>
            </p:extLst>
          </p:nvPr>
        </p:nvGraphicFramePr>
        <p:xfrm>
          <a:off x="119226" y="1296371"/>
          <a:ext cx="5886693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66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23800">
                <a:tc>
                  <a:txBody>
                    <a:bodyPr/>
                    <a:lstStyle/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เป็นตัวชี้วัดปริมาณการใช้พลังงานต่อหน่วยผลผลิตที่ผลิตได้ต่อหน่วยรายได้  ซึ่งปริมาณการใช้พลังงานต่อผลิตภัณฑ์มวลรวมภายในประเทศ (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GDP)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เป็นเครื่องบ่งบอกถึงประสิทธิภาพของการใช้พลังงานในการผลิตเพื่อก่อให้เกิดรายได้</a:t>
                      </a:r>
                    </a:p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ประสิทธิภาพการใช้พลังงานที่เป็นสากลและสื่อถึงความสามารถในการแข่งขันของประเทศได้นั้นจะเทียบกับหน่วยผลผลิตภาพใหญ่ของประเทศซึ่งคือ “ผลิตภัณฑ์มวลรวมในประเทศ (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Gross Domestic Product)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 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GDP”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โดยถือว่า 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ซึ่งเปรียบเป็น “รายได้” นั้นคือผลผลิตสุดท้ายของการใช้พลังงาน ในการผลิตผลิตภัณฑ์ (สินค้าหรือบริการ</a:t>
                      </a:r>
                      <a:r>
                        <a:rPr lang="th-TH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ใดๆ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ซึ่งทุกประเทศจะมีระบบการเก็บข้อมูลและมีการรายงาน</a:t>
                      </a:r>
                      <a:b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 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</a:t>
                      </a:r>
                      <a:r>
                        <a:rPr lang="th-TH" sz="8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ของทุกประเทศ ดังนั้น เมื่อผลผลิตได้เกิดขึ้นจากการใช้พลังงานภาพรวมของประเทศ (ไม่ได้แยกประเภทของพลังงาน) พลังงานที่ใช้ในการผลิตนั้นจะต้องมาจาก “ปริมาณการใช้พลังงานภาพรวมของประเทศ” ดังนั้น ตัวชี้วัดประสิทธิภาพการใช้พลังงานซึ่งถูกกล่าวถึงในเวทีนานาชาติ คือ สัดส่วนของ “ปริมาณการใช้พลังงานภาพรวมของประเทศ” ต่อ “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GDP”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ซึ่งสัดส่วนนี้จะเรียกว่า “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Energy Intensity (EI)”</a:t>
                      </a:r>
                      <a:endParaRPr lang="th-TH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</a:t>
                      </a:r>
                      <a:r>
                        <a:rPr lang="th-TH" sz="8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Energy Intensity (</a:t>
                      </a:r>
                      <a:r>
                        <a:rPr lang="en-US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/Billion Baht) =     Final Modern Energy Consumption (</a:t>
                      </a:r>
                      <a:r>
                        <a:rPr lang="en-US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8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)/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                                   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 CVM reference year 2002   (Billion Baht)</a:t>
                      </a:r>
                      <a:endParaRPr lang="th-TH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โดยที่ : 	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Energy Intensity (</a:t>
                      </a:r>
                      <a:r>
                        <a:rPr lang="en-US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/Billion Baht) =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ประสิทธิภาพการใช้พลังงาน (พันตันเทียบเท่าน้ำมันดิบ/พันล้านบาท)</a:t>
                      </a:r>
                    </a:p>
                    <a:p>
                      <a:pPr marL="0" marR="0" lvl="0" indent="2667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Final Modern Energy Consumption (</a:t>
                      </a:r>
                      <a:r>
                        <a:rPr lang="en-US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=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การใช้พลังงานเชิงพาณิชย์ขั้นสุดท้าย (พันตันเทียบเท่าน้ำมันดิบ)</a:t>
                      </a:r>
                    </a:p>
                    <a:p>
                      <a:pPr marL="3048000" marR="0" lvl="0" indent="-21463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GDP CVM reference year 2002   (Billion Baht) =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ผลิตภัณฑ์มวลรวมในประเทศ โดยใช้วิธีแบบปริมาณลูกโซ่ (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CVM : Chain Volume Measures) 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ปีอ้างอิง พ.ศ. 2545 (พันล้านบาท)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3027816" y="3485413"/>
            <a:ext cx="3043041" cy="223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หน่วยวัด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พันตันเทียบเท่าน้ำมันดิบ/พันล้านบาท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ktoe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/Billion Baht)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5-Point Star 39"/>
          <p:cNvSpPr/>
          <p:nvPr/>
        </p:nvSpPr>
        <p:spPr>
          <a:xfrm>
            <a:off x="6190921" y="4986184"/>
            <a:ext cx="127594" cy="12341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293572" y="4945769"/>
            <a:ext cx="2860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เป้าหมายตามแผนฯ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7.70 พันตันเทียบเท่าน้ำมันดิบ/พันล้านบาท ในปี 256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157664609"/>
              </p:ext>
            </p:extLst>
          </p:nvPr>
        </p:nvGraphicFramePr>
        <p:xfrm>
          <a:off x="6064237" y="1896198"/>
          <a:ext cx="2999241" cy="2959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8467989" y="2557646"/>
            <a:ext cx="156609" cy="152355"/>
          </a:xfrm>
          <a:prstGeom prst="straightConnector1">
            <a:avLst/>
          </a:prstGeom>
          <a:ln w="12700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5-Point Star 31"/>
          <p:cNvSpPr/>
          <p:nvPr/>
        </p:nvSpPr>
        <p:spPr>
          <a:xfrm>
            <a:off x="8636019" y="2443627"/>
            <a:ext cx="117455" cy="11745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473371" y="2156644"/>
            <a:ext cx="4427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7.70</a:t>
            </a:r>
            <a:endParaRPr kumimoji="0" lang="th-TH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75049" y="3551660"/>
            <a:ext cx="383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8.97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733208" y="3629262"/>
            <a:ext cx="383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9.14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70960" y="3413818"/>
            <a:ext cx="383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8.82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43191" y="3268296"/>
            <a:ext cx="38343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8.68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160165" y="2550286"/>
            <a:ext cx="383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7.94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E982C66E-A45A-44FD-AC6F-688BFDE707E9}"/>
              </a:ext>
            </a:extLst>
          </p:cNvPr>
          <p:cNvSpPr/>
          <p:nvPr/>
        </p:nvSpPr>
        <p:spPr>
          <a:xfrm>
            <a:off x="7919968" y="2803500"/>
            <a:ext cx="383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8.16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D4EC2ACC-F631-4399-982E-EBA24245EF40}"/>
              </a:ext>
            </a:extLst>
          </p:cNvPr>
          <p:cNvSpPr/>
          <p:nvPr/>
        </p:nvSpPr>
        <p:spPr>
          <a:xfrm>
            <a:off x="7638778" y="3036435"/>
            <a:ext cx="38343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8.38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A352EBA7-30D4-4080-860E-EC652DD99BB0}"/>
              </a:ext>
            </a:extLst>
          </p:cNvPr>
          <p:cNvSpPr txBox="1"/>
          <p:nvPr/>
        </p:nvSpPr>
        <p:spPr>
          <a:xfrm>
            <a:off x="6534100" y="2033376"/>
            <a:ext cx="920298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ผลการดำเนินงาน</a:t>
            </a:r>
          </a:p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ตัวเลขยิ่งต่ำยิ่งดี</a:t>
            </a:r>
            <a:endParaRPr lang="en-US" sz="7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3" name="Table 52">
            <a:extLst>
              <a:ext uri="{FF2B5EF4-FFF2-40B4-BE49-F238E27FC236}">
                <a16:creationId xmlns="" xmlns:a16="http://schemas.microsoft.com/office/drawing/2014/main" id="{D1E7E293-479E-4864-9FD9-576D87034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92141"/>
              </p:ext>
            </p:extLst>
          </p:nvPr>
        </p:nvGraphicFramePr>
        <p:xfrm>
          <a:off x="99306" y="4922896"/>
          <a:ext cx="5780100" cy="106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28472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เป้าหมายขั้นต่ำ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(1.00)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671848">
                <a:tc>
                  <a:txBody>
                    <a:bodyPr/>
                    <a:lstStyle/>
                    <a:p>
                      <a:pPr algn="ctr"/>
                      <a:endParaRPr lang="th-TH" sz="1000" b="1" i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9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16646" y="648302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777428"/>
            <a:ext cx="8783180" cy="36965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0814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สัดส่วนการใช้พลังงานทดแทนต่อปริมาณการใช้พลังงานขั้นสุดท้ายทั้งหมด</a:t>
            </a: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เพิ่มขึ้น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(ร้อยละ)</a:t>
            </a:r>
            <a:endParaRPr kumimoji="0" lang="en-US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6" name="กลุ่ม 4"/>
          <p:cNvGrpSpPr>
            <a:grpSpLocks/>
          </p:cNvGrpSpPr>
          <p:nvPr/>
        </p:nvGrpSpPr>
        <p:grpSpPr bwMode="auto">
          <a:xfrm>
            <a:off x="8072661" y="767100"/>
            <a:ext cx="1008062" cy="656974"/>
            <a:chOff x="7094187" y="1579073"/>
            <a:chExt cx="1164188" cy="759291"/>
          </a:xfrm>
        </p:grpSpPr>
        <p:pic>
          <p:nvPicPr>
            <p:cNvPr id="17" name="Picture 1" descr="C:\Users\dathpan\Downloads\056aac9a306aef891367aae43a86394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1" y="1579073"/>
              <a:ext cx="742573" cy="759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2"/>
            <p:cNvSpPr txBox="1">
              <a:spLocks noChangeArrowheads="1"/>
            </p:cNvSpPr>
            <p:nvPr/>
          </p:nvSpPr>
          <p:spPr bwMode="auto">
            <a:xfrm rot="21120000">
              <a:off x="7094187" y="1701510"/>
              <a:ext cx="1164188" cy="497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ตัวชี้วัด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Tahoma" panose="020B0604030504040204" pitchFamily="34" charset="0"/>
                </a:rPr>
                <a:t>ต่อเนื่อง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2425" y="6041605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เงื่อนไข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425" y="1123645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63686"/>
              </p:ext>
            </p:extLst>
          </p:nvPr>
        </p:nvGraphicFramePr>
        <p:xfrm>
          <a:off x="128174" y="3572712"/>
          <a:ext cx="5722361" cy="890674"/>
        </p:xfrm>
        <a:graphic>
          <a:graphicData uri="http://schemas.openxmlformats.org/drawingml/2006/table">
            <a:tbl>
              <a:tblPr firstRow="1"/>
              <a:tblGrid>
                <a:gridCol w="1458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13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732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404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5879">
                  <a:extLst>
                    <a:ext uri="{9D8B030D-6E8A-4147-A177-3AD203B41FA5}">
                      <a16:colId xmlns="" xmlns:a16="http://schemas.microsoft.com/office/drawing/2014/main" val="4041828440"/>
                    </a:ext>
                  </a:extLst>
                </a:gridCol>
                <a:gridCol w="1003063">
                  <a:extLst>
                    <a:ext uri="{9D8B030D-6E8A-4147-A177-3AD203B41FA5}">
                      <a16:colId xmlns="" xmlns:a16="http://schemas.microsoft.com/office/drawing/2014/main" val="4161316149"/>
                    </a:ext>
                  </a:extLst>
                </a:gridCol>
              </a:tblGrid>
              <a:tr h="37822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ข้อมูลพื้นฐานประกอบตัวชี้วัด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b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2560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4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th-TH" sz="10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(ร้อยละ)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12.73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 +1.16%)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14.15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 +0.26%)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15.11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16.10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 เม.ย.62)</a:t>
                      </a:r>
                      <a:endParaRPr kumimoji="0" lang="th-TH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2426" y="3267703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750" y="112506"/>
            <a:ext cx="86021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ตัวชี้วัดกระทรวง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พลังงาน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: </a:t>
            </a:r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กรมพัฒนาพลังงานทดแทนและอนุรักษ์พลังงาน</a:t>
            </a:r>
            <a:endParaRPr kumimoji="0" lang="th-TH" altLang="th-TH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8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624443"/>
              </p:ext>
            </p:extLst>
          </p:nvPr>
        </p:nvGraphicFramePr>
        <p:xfrm>
          <a:off x="99305" y="6284118"/>
          <a:ext cx="5780101" cy="518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18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h-TH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3" name="Group 43"/>
          <p:cNvGrpSpPr/>
          <p:nvPr/>
        </p:nvGrpSpPr>
        <p:grpSpPr>
          <a:xfrm>
            <a:off x="7145940" y="1097842"/>
            <a:ext cx="1060105" cy="353489"/>
            <a:chOff x="70883" y="1615826"/>
            <a:chExt cx="877542" cy="326351"/>
          </a:xfrm>
        </p:grpSpPr>
        <p:sp>
          <p:nvSpPr>
            <p:cNvPr id="34" name="Pentagon 43"/>
            <p:cNvSpPr/>
            <p:nvPr/>
          </p:nvSpPr>
          <p:spPr>
            <a:xfrm rot="10800000">
              <a:off x="110756" y="1615826"/>
              <a:ext cx="749299" cy="320404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TextBox 45"/>
            <p:cNvSpPr txBox="1"/>
            <p:nvPr/>
          </p:nvSpPr>
          <p:spPr>
            <a:xfrm>
              <a:off x="70883" y="1702872"/>
              <a:ext cx="877542" cy="239305"/>
            </a:xfrm>
            <a:prstGeom prst="flowChartOffpage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แผนฯ 12 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5301"/>
              </p:ext>
            </p:extLst>
          </p:nvPr>
        </p:nvGraphicFramePr>
        <p:xfrm>
          <a:off x="99306" y="5118764"/>
          <a:ext cx="5780100" cy="95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377997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เป้าหมายขั้นต่ำ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(1.00)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555146">
                <a:tc>
                  <a:txBody>
                    <a:bodyPr/>
                    <a:lstStyle/>
                    <a:p>
                      <a:pPr algn="ctr"/>
                      <a:r>
                        <a:rPr lang="th-TH" sz="100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16.10</a:t>
                      </a:r>
                    </a:p>
                    <a:p>
                      <a:pPr algn="ctr"/>
                      <a:r>
                        <a:rPr lang="th-TH" sz="100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 เม.ย.62)</a:t>
                      </a:r>
                      <a:endParaRPr lang="th-TH" sz="10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16.59</a:t>
                      </a:r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17.34</a:t>
                      </a:r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426" y="4790952"/>
            <a:ext cx="4851285" cy="26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</a:t>
            </a:r>
            <a:r>
              <a:rPr kumimoji="0" lang="th-TH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95309" y="5101342"/>
            <a:ext cx="3454076" cy="26159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marL="0" marR="0" lvl="0" indent="0" algn="l" defTabSz="9142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ประโยชน์ที่คาดว่าประชาชนจะได้รับ</a:t>
            </a:r>
          </a:p>
        </p:txBody>
      </p:sp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5938137" y="5403783"/>
          <a:ext cx="3084872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4635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5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ประชาชนในประเทศหันมาใช้ผลผลิตทางธรรมชาติที่ผลิตได้เองทดแทนการนำเข้าน้ำมันเชื้อเพลิงต่างประเทศ จะส่งผลให้ผลผลิตทางการเกษตรมีมูลค่าสูงขึ้น เศษเหลือจากการผลิตพืชอาหาร อาทิ แกลบ และชานอ้อย สามารถนำมาผลิตเป็นพลังงานทดแทนได้ทั้งสิ้น สามารถสร้างรายได้ทางการเกษตรภายในประเทศและการใช้ พลังงานทดแทนช่วยลดมลพิษที่เกิดจากใช้พลังงานเชื้อเพลิงที่ได้จากฟอสซิล อีกทั้งสามารถใช้พลังงานทดแทนมาช่วยอำนวยความสะดวกในด้านการจัดหาสาธารณูปโภคได้ เช่น การผลิตไฟฟ้าใช้ภายในชุมชนจากพลังงานแสงอาทิตย์ ทำให้ประหยัดค่าใช้จ่ายของประชาชนในพื้นที่นั้น ๆ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77670"/>
              </p:ext>
            </p:extLst>
          </p:nvPr>
        </p:nvGraphicFramePr>
        <p:xfrm>
          <a:off x="137995" y="1389560"/>
          <a:ext cx="5706480" cy="187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64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71871">
                <a:tc>
                  <a:txBody>
                    <a:bodyPr/>
                    <a:lstStyle/>
                    <a:p>
                      <a:pPr marL="0" marR="0" lvl="0" indent="1778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ตามที่ประเทศไทยมีแผนพัฒนาพลังงานทดแทนและพลังงานทางเลือก พ.ศ. 2558-2579 ซึ่งได้กำหนดเป้าหมายการพัฒนาพลังงานทดแทนเป็น 3 กลุ่มหลัก ประกอบด้วยการผลิตไฟฟ้า การผลิตพลังงานความร้อน และการผลิตเชื้อเพลิงชีวภาพ โดยกำหนดเป้าหมายให้มีการใช้พลังงานทดแทนเป็นร้อยละ 30 ภายในปี 2579 โดยในปี 25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ได้มีกำหนดเป้าหมายสัดส่วนการใช้พลังงานทดแทน ณ สิ้นปี 25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ไว้ที่ร้อยละ 1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5.74</a:t>
                      </a:r>
                      <a:endParaRPr lang="th-TH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</a:t>
                      </a:r>
                      <a:r>
                        <a:rPr lang="th-TH" sz="8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เป้าหมายแผนพัฒนาพลังงานทดแทนและพลังงานทางเลือก พ.ศ. 2558 – 2579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689189"/>
              </p:ext>
            </p:extLst>
          </p:nvPr>
        </p:nvGraphicFramePr>
        <p:xfrm>
          <a:off x="237125" y="2198104"/>
          <a:ext cx="5515981" cy="480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3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49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444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449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444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4493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913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6252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3682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4967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</a:t>
                      </a:r>
                      <a:endParaRPr lang="en-US" sz="7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2562</a:t>
                      </a:r>
                    </a:p>
                  </a:txBody>
                  <a:tcPr marL="68580" marR="68580" marT="0" marB="0" anchor="ctr"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เป้าหมายตามแผนฯ</a:t>
                      </a:r>
                      <a:endParaRPr lang="en-US" sz="7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14.48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15.10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15.74</a:t>
                      </a:r>
                    </a:p>
                  </a:txBody>
                  <a:tcPr marL="68580" marR="68580" marT="0" marB="0" anchor="ctr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16.59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17.34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19.27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20.09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20.79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52312"/>
              </p:ext>
            </p:extLst>
          </p:nvPr>
        </p:nvGraphicFramePr>
        <p:xfrm>
          <a:off x="237952" y="2729445"/>
          <a:ext cx="5527848" cy="46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6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5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64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181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054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0547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0547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0547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4349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0547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2236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0114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23114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</a:t>
                      </a:r>
                      <a:endParaRPr lang="en-US" sz="7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2579</a:t>
                      </a: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เป้าหมายตามแผนฯ</a:t>
                      </a:r>
                      <a:endParaRPr lang="en-US" sz="7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21.52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22.14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22.85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23.48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24.08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24.94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25.85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26.83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27.72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28.62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u="sng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30.07</a:t>
                      </a:r>
                      <a:endParaRPr lang="en-US" sz="7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5-Point Star 31"/>
          <p:cNvSpPr/>
          <p:nvPr/>
        </p:nvSpPr>
        <p:spPr>
          <a:xfrm>
            <a:off x="5952752" y="4806309"/>
            <a:ext cx="152702" cy="12341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65232" y="4766666"/>
            <a:ext cx="342396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เป้าหมายตามแผนฯ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เพิ่มขึ้นเป็นร้อยละ 17.34 ในปี 2564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927066" y="1640666"/>
            <a:ext cx="3194637" cy="2723516"/>
            <a:chOff x="5911164" y="1847400"/>
            <a:chExt cx="3194637" cy="3049854"/>
          </a:xfrm>
        </p:grpSpPr>
        <p:graphicFrame>
          <p:nvGraphicFramePr>
            <p:cNvPr id="12" name="Chart 11"/>
            <p:cNvGraphicFramePr/>
            <p:nvPr>
              <p:extLst>
                <p:ext uri="{D42A27DB-BD31-4B8C-83A1-F6EECF244321}">
                  <p14:modId xmlns:p14="http://schemas.microsoft.com/office/powerpoint/2010/main" val="4059532331"/>
                </p:ext>
              </p:extLst>
            </p:nvPr>
          </p:nvGraphicFramePr>
          <p:xfrm>
            <a:off x="5911164" y="1847400"/>
            <a:ext cx="3194637" cy="30498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0" name="Rectangle 39"/>
            <p:cNvSpPr/>
            <p:nvPr/>
          </p:nvSpPr>
          <p:spPr>
            <a:xfrm>
              <a:off x="8527489" y="2406356"/>
              <a:ext cx="47961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17.34</a:t>
              </a:r>
              <a:endParaRPr kumimoji="0" lang="th-TH" sz="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175386" y="3895468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11.76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527462" y="3647001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12.73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68613" y="3398268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13.89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205174" y="3274878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14.15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36078" y="3062135"/>
              <a:ext cx="43954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15.11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49EACC35-4E74-4F20-A814-07B3D745DAA1}"/>
              </a:ext>
            </a:extLst>
          </p:cNvPr>
          <p:cNvSpPr/>
          <p:nvPr/>
        </p:nvSpPr>
        <p:spPr>
          <a:xfrm>
            <a:off x="7831864" y="2540703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kumimoji="0" lang="th-TH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6.10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6EA770CA-2487-4AFF-9FC6-1101942911FD}"/>
              </a:ext>
            </a:extLst>
          </p:cNvPr>
          <p:cNvSpPr/>
          <p:nvPr/>
        </p:nvSpPr>
        <p:spPr>
          <a:xfrm>
            <a:off x="8169366" y="2472423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16.59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9033B5D-48BE-4CFD-9EE8-BBE107CBD757}"/>
              </a:ext>
            </a:extLst>
          </p:cNvPr>
          <p:cNvSpPr txBox="1"/>
          <p:nvPr/>
        </p:nvSpPr>
        <p:spPr>
          <a:xfrm>
            <a:off x="6410017" y="1928191"/>
            <a:ext cx="975626" cy="3078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ผลการดำเนินงาน</a:t>
            </a:r>
          </a:p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ตัวเลขยิ่งสูงยิ่งดี</a:t>
            </a:r>
            <a:endParaRPr lang="en-US" sz="7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224022" y="4509655"/>
            <a:ext cx="3520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0992" y="4365762"/>
            <a:ext cx="10337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ผลการดำเนินงาน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7699560" y="4515814"/>
            <a:ext cx="352076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026530" y="4382312"/>
            <a:ext cx="10337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เป้าหมาย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17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2580" y="653891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431364"/>
              </p:ext>
            </p:extLst>
          </p:nvPr>
        </p:nvGraphicFramePr>
        <p:xfrm>
          <a:off x="148220" y="1545690"/>
          <a:ext cx="4600425" cy="474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425"/>
              </a:tblGrid>
              <a:tr h="47449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การติดตามประเมินผลประหยัดพลังงานที่ได้จากการดำเนินการจัดการพลังงานของโรงงานและอาคารควบคุมตามกฎหมาย</a:t>
                      </a:r>
                      <a:r>
                        <a:rPr lang="th-TH" sz="10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3386" y="1248301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  <a:endParaRPr lang="th-TH" sz="11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4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026754"/>
              </p:ext>
            </p:extLst>
          </p:nvPr>
        </p:nvGraphicFramePr>
        <p:xfrm>
          <a:off x="238468" y="6212466"/>
          <a:ext cx="85105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0538"/>
              </a:tblGrid>
              <a:tr h="291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 smtClean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 smtClean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03385" y="5826164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เงื่อนไข/หมายเหตุ</a:t>
            </a:r>
          </a:p>
        </p:txBody>
      </p:sp>
      <p:sp>
        <p:nvSpPr>
          <p:cNvPr id="36" name="Rounded Rectangle 35"/>
          <p:cNvSpPr/>
          <p:nvPr/>
        </p:nvSpPr>
        <p:spPr bwMode="gray">
          <a:xfrm>
            <a:off x="135520" y="789359"/>
            <a:ext cx="8233144" cy="45524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ts val="600"/>
              </a:spcAft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9852"/>
              </p:ext>
            </p:extLst>
          </p:nvPr>
        </p:nvGraphicFramePr>
        <p:xfrm>
          <a:off x="234015" y="2655428"/>
          <a:ext cx="4654294" cy="749196"/>
        </p:xfrm>
        <a:graphic>
          <a:graphicData uri="http://schemas.openxmlformats.org/drawingml/2006/table">
            <a:tbl>
              <a:tblPr firstRow="1"/>
              <a:tblGrid>
                <a:gridCol w="981287"/>
                <a:gridCol w="681091"/>
                <a:gridCol w="747979"/>
                <a:gridCol w="747979"/>
                <a:gridCol w="747979"/>
                <a:gridCol w="747979"/>
              </a:tblGrid>
              <a:tr h="380071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ข้อมูลพื้นฐานประกอบตัวชี้วัด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9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  <a:endParaRPr lang="en-US" sz="90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900" dirty="0" err="1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9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360.49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303.77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253.50</a:t>
                      </a:r>
                      <a:endParaRPr lang="en-US" sz="900" b="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277.39</a:t>
                      </a:r>
                      <a:endParaRPr lang="en-US" sz="900" b="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baseline="0" dirty="0" smtClean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35520" y="2153001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th-TH" sz="11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พื้นฐาน</a:t>
            </a:r>
            <a:endParaRPr lang="th-TH" sz="11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9852" y="785260"/>
            <a:ext cx="8168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ปริมาณพลังงานที่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ประหยัดได้จากการดำเนินการจัดการพลังงานตาม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กฎหมาย</a:t>
            </a:r>
            <a:endParaRPr lang="en-US" sz="1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โรงงานควบคุมและอาคารควบคุม</a:t>
            </a:r>
          </a:p>
        </p:txBody>
      </p:sp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3373736115"/>
              </p:ext>
            </p:extLst>
          </p:nvPr>
        </p:nvGraphicFramePr>
        <p:xfrm>
          <a:off x="5051137" y="1668441"/>
          <a:ext cx="3762673" cy="253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1750" y="112506"/>
            <a:ext cx="86021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ตัวชี้วัดกระทรวง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พลังงาน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: </a:t>
            </a:r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กรมพัฒนาพลังงานทดแทนและอนุรักษ์พลังงาน</a:t>
            </a:r>
            <a:endParaRPr kumimoji="0" lang="th-TH" altLang="th-TH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34932"/>
              </p:ext>
            </p:extLst>
          </p:nvPr>
        </p:nvGraphicFramePr>
        <p:xfrm>
          <a:off x="276732" y="4630375"/>
          <a:ext cx="5780100" cy="95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377997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เป้าหมายขั้นต่ำ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(1.00)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555146">
                <a:tc>
                  <a:txBody>
                    <a:bodyPr/>
                    <a:lstStyle/>
                    <a:p>
                      <a:pPr algn="ctr"/>
                      <a:endParaRPr lang="th-TH" sz="10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97279" y="4130738"/>
            <a:ext cx="38548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</a:t>
            </a:r>
            <a:r>
              <a:rPr kumimoji="0" lang="th-TH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04488" y="4392348"/>
            <a:ext cx="3030482" cy="26159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marL="0" marR="0" lvl="0" indent="0" algn="l" defTabSz="9142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ประโยชน์ที่คาดว่าประชาชนจะได้รับ</a:t>
            </a: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986085"/>
              </p:ext>
            </p:extLst>
          </p:nvPr>
        </p:nvGraphicFramePr>
        <p:xfrm>
          <a:off x="6177293" y="4747457"/>
          <a:ext cx="2834360" cy="110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9212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5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1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02580" y="653891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80490"/>
              </p:ext>
            </p:extLst>
          </p:nvPr>
        </p:nvGraphicFramePr>
        <p:xfrm>
          <a:off x="148220" y="1545690"/>
          <a:ext cx="460042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425"/>
              </a:tblGrid>
              <a:tr h="47449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10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</a:t>
                      </a:r>
                      <a:r>
                        <a:rPr lang="th-TH" sz="10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</a:t>
                      </a:r>
                      <a:r>
                        <a:rPr lang="th-TH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ส่งเสริมและพัฒนาภาคเกษตรกรรมให้ก้าวไปสู่การเป็นเกษตรกรรมอัจฉริยะ (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Smart Farming)</a:t>
                      </a:r>
                      <a:r>
                        <a:rPr lang="th-TH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โดยการนำองค์ความรู้ เทคโนโลยี นวัตกรรม ระบบสารสนเทศ </a:t>
                      </a:r>
                      <a:r>
                        <a:rPr lang="en-US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IoT</a:t>
                      </a:r>
                      <a:r>
                        <a:rPr lang="th-TH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และ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Big Data</a:t>
                      </a:r>
                      <a:r>
                        <a:rPr lang="th-TH" sz="1000" b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มาใช้ ทั้งในด้านการประหยัดพลังงาน พลังงานทดแทน การบริหารจัดการพลังงาน การเพิ่มประสิทธิภาพการผลิตและรูปแบบเทคโนโลยีการผลิตใหม่ๆ การลดการสูญเสีย การสร้างมูลค่าเพิ่มจากผลผลิตหรือสิ่งเหลือใช้ การสร้างรายได้เพิ่มเติมจากรายได้พื้นฐาน เพื่อให้เกิดความมั่นคงในอาชีพของเกษตรกร โดยเฉพาะในกลุ่มเกษตรกรขนาดกลางและขนาดเล็ก</a:t>
                      </a:r>
                      <a:endParaRPr lang="th-TH" sz="1000" b="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3386" y="1248301"/>
            <a:ext cx="4392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  <a:endParaRPr lang="th-TH" sz="1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4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58919"/>
              </p:ext>
            </p:extLst>
          </p:nvPr>
        </p:nvGraphicFramePr>
        <p:xfrm>
          <a:off x="238468" y="6212466"/>
          <a:ext cx="851053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0538"/>
              </a:tblGrid>
              <a:tr h="2918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 smtClean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 smtClean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03385" y="5826164"/>
            <a:ext cx="439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เงื่อนไข/หมายเหตุ</a:t>
            </a:r>
          </a:p>
        </p:txBody>
      </p:sp>
      <p:sp>
        <p:nvSpPr>
          <p:cNvPr id="36" name="Rounded Rectangle 35"/>
          <p:cNvSpPr/>
          <p:nvPr/>
        </p:nvSpPr>
        <p:spPr bwMode="gray">
          <a:xfrm>
            <a:off x="135520" y="789359"/>
            <a:ext cx="8233144" cy="45524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ts val="600"/>
              </a:spcAft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24617"/>
              </p:ext>
            </p:extLst>
          </p:nvPr>
        </p:nvGraphicFramePr>
        <p:xfrm>
          <a:off x="234015" y="3081459"/>
          <a:ext cx="4654294" cy="749196"/>
        </p:xfrm>
        <a:graphic>
          <a:graphicData uri="http://schemas.openxmlformats.org/drawingml/2006/table">
            <a:tbl>
              <a:tblPr firstRow="1"/>
              <a:tblGrid>
                <a:gridCol w="981287"/>
                <a:gridCol w="681091"/>
                <a:gridCol w="747979"/>
                <a:gridCol w="747979"/>
                <a:gridCol w="747979"/>
                <a:gridCol w="747979"/>
              </a:tblGrid>
              <a:tr h="380071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ข้อมูลพื้นฐานประกอบตัวชี้วัด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9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  <a:endParaRPr lang="en-US" sz="90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900" dirty="0" err="1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Ktoe</a:t>
                      </a:r>
                      <a:r>
                        <a:rPr lang="en-US" sz="9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9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US" sz="9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US" sz="9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US" sz="900" b="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baseline="0" dirty="0" smtClean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99852" y="2766065"/>
            <a:ext cx="4851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th-TH" sz="11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พื้นฐาน</a:t>
            </a:r>
            <a:endParaRPr lang="th-TH" sz="11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9852" y="857997"/>
            <a:ext cx="81688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400" dirty="0"/>
              <a:t> </a:t>
            </a:r>
            <a:r>
              <a:rPr lang="th-TH" sz="1400" dirty="0" smtClean="0"/>
              <a:t> </a:t>
            </a:r>
            <a:r>
              <a:rPr lang="th-TH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ความสำเร็จ</a:t>
            </a: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ในการสร้างเกษตรกรรมอัจฉริยะ (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Smart</a:t>
            </a: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Farming)</a:t>
            </a:r>
            <a:endParaRPr lang="th-TH" sz="1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1463090998"/>
              </p:ext>
            </p:extLst>
          </p:nvPr>
        </p:nvGraphicFramePr>
        <p:xfrm>
          <a:off x="5051137" y="1668441"/>
          <a:ext cx="3762673" cy="253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1750" y="112506"/>
            <a:ext cx="86021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ตัวชี้วัดกระทรวง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พลังงาน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: </a:t>
            </a:r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กรมพัฒนาพลังงานทดแทนและอนุรักษ์พลังงาน</a:t>
            </a:r>
            <a:endParaRPr kumimoji="0" lang="th-TH" altLang="th-TH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7040"/>
              </p:ext>
            </p:extLst>
          </p:nvPr>
        </p:nvGraphicFramePr>
        <p:xfrm>
          <a:off x="276732" y="4630375"/>
          <a:ext cx="5780100" cy="95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377997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เป้าหมายขั้นต่ำ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(0.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</a:t>
                      </a:r>
                    </a:p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(1.00)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555146">
                <a:tc>
                  <a:txBody>
                    <a:bodyPr/>
                    <a:lstStyle/>
                    <a:p>
                      <a:pPr algn="ctr"/>
                      <a:endParaRPr lang="th-TH" sz="10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82979" y="4158904"/>
            <a:ext cx="38548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</a:t>
            </a:r>
            <a:r>
              <a:rPr kumimoji="0" lang="th-TH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04488" y="4392348"/>
            <a:ext cx="3030482" cy="26159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marL="0" marR="0" lvl="0" indent="0" algn="l" defTabSz="9142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ประโยชน์ที่คาดว่าประชาชนจะได้รับ</a:t>
            </a: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262354"/>
              </p:ext>
            </p:extLst>
          </p:nvPr>
        </p:nvGraphicFramePr>
        <p:xfrm>
          <a:off x="6177293" y="4747457"/>
          <a:ext cx="2834360" cy="110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09212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5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57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7491</TotalTime>
  <Words>1049</Words>
  <Application>Microsoft Office PowerPoint</Application>
  <PresentationFormat>On-screen Show (4:3)</PresentationFormat>
  <Paragraphs>207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16_Office Theme</vt:lpstr>
      <vt:lpstr>9_Custom Design</vt:lpstr>
      <vt:lpstr>8_Custom Design</vt:lpstr>
      <vt:lpstr>10_Custom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krittapon.opdc@outlook.com</dc:creator>
  <cp:lastModifiedBy>DedeT4F2</cp:lastModifiedBy>
  <cp:revision>396</cp:revision>
  <cp:lastPrinted>2019-08-28T06:45:54Z</cp:lastPrinted>
  <dcterms:created xsi:type="dcterms:W3CDTF">2018-09-05T03:45:59Z</dcterms:created>
  <dcterms:modified xsi:type="dcterms:W3CDTF">2019-08-28T06:55:15Z</dcterms:modified>
</cp:coreProperties>
</file>